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 id="2147484253" r:id="rId2"/>
  </p:sldMasterIdLst>
  <p:notesMasterIdLst>
    <p:notesMasterId r:id="rId59"/>
  </p:notesMasterIdLst>
  <p:handoutMasterIdLst>
    <p:handoutMasterId r:id="rId60"/>
  </p:handoutMasterIdLst>
  <p:sldIdLst>
    <p:sldId id="256" r:id="rId3"/>
    <p:sldId id="544" r:id="rId4"/>
    <p:sldId id="509" r:id="rId5"/>
    <p:sldId id="625" r:id="rId6"/>
    <p:sldId id="603" r:id="rId7"/>
    <p:sldId id="669" r:id="rId8"/>
    <p:sldId id="685" r:id="rId9"/>
    <p:sldId id="680" r:id="rId10"/>
    <p:sldId id="626" r:id="rId11"/>
    <p:sldId id="627" r:id="rId12"/>
    <p:sldId id="628" r:id="rId13"/>
    <p:sldId id="629" r:id="rId14"/>
    <p:sldId id="538" r:id="rId15"/>
    <p:sldId id="526" r:id="rId16"/>
    <p:sldId id="527" r:id="rId17"/>
    <p:sldId id="528" r:id="rId18"/>
    <p:sldId id="529" r:id="rId19"/>
    <p:sldId id="686" r:id="rId20"/>
    <p:sldId id="620" r:id="rId21"/>
    <p:sldId id="532" r:id="rId22"/>
    <p:sldId id="632" r:id="rId23"/>
    <p:sldId id="633" r:id="rId24"/>
    <p:sldId id="634" r:id="rId25"/>
    <p:sldId id="635" r:id="rId26"/>
    <p:sldId id="636" r:id="rId27"/>
    <p:sldId id="637" r:id="rId28"/>
    <p:sldId id="638" r:id="rId29"/>
    <p:sldId id="639" r:id="rId30"/>
    <p:sldId id="641" r:id="rId31"/>
    <p:sldId id="642" r:id="rId32"/>
    <p:sldId id="643" r:id="rId33"/>
    <p:sldId id="644" r:id="rId34"/>
    <p:sldId id="645" r:id="rId35"/>
    <p:sldId id="646" r:id="rId36"/>
    <p:sldId id="647" r:id="rId37"/>
    <p:sldId id="648" r:id="rId38"/>
    <p:sldId id="649" r:id="rId39"/>
    <p:sldId id="650" r:id="rId40"/>
    <p:sldId id="651" r:id="rId41"/>
    <p:sldId id="652" r:id="rId42"/>
    <p:sldId id="653" r:id="rId43"/>
    <p:sldId id="654" r:id="rId44"/>
    <p:sldId id="655" r:id="rId45"/>
    <p:sldId id="656" r:id="rId46"/>
    <p:sldId id="657" r:id="rId47"/>
    <p:sldId id="658" r:id="rId48"/>
    <p:sldId id="659" r:id="rId49"/>
    <p:sldId id="660" r:id="rId50"/>
    <p:sldId id="661" r:id="rId51"/>
    <p:sldId id="662" r:id="rId52"/>
    <p:sldId id="663" r:id="rId53"/>
    <p:sldId id="664" r:id="rId54"/>
    <p:sldId id="665" r:id="rId55"/>
    <p:sldId id="666" r:id="rId56"/>
    <p:sldId id="667" r:id="rId57"/>
    <p:sldId id="668" r:id="rId58"/>
  </p:sldIdLst>
  <p:sldSz cx="9144000" cy="6858000" type="screen4x3"/>
  <p:notesSz cx="10234613" cy="70993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1"/>
    <p:restoredTop sz="94579"/>
  </p:normalViewPr>
  <p:slideViewPr>
    <p:cSldViewPr>
      <p:cViewPr varScale="1">
        <p:scale>
          <a:sx n="86" d="100"/>
          <a:sy n="86" d="100"/>
        </p:scale>
        <p:origin x="1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96"/>
    </p:cViewPr>
  </p:sorterViewPr>
  <p:notesViewPr>
    <p:cSldViewPr>
      <p:cViewPr varScale="1">
        <p:scale>
          <a:sx n="81" d="100"/>
          <a:sy n="81" d="100"/>
        </p:scale>
        <p:origin x="-2224" y="-104"/>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20B4F75-3DEB-D241-B1AC-85C99343BB6F}"/>
              </a:ext>
            </a:extLst>
          </p:cNvPr>
          <p:cNvSpPr>
            <a:spLocks noGrp="1" noChangeArrowheads="1"/>
          </p:cNvSpPr>
          <p:nvPr>
            <p:ph type="hdr" sz="quarter"/>
          </p:nvPr>
        </p:nvSpPr>
        <p:spPr bwMode="auto">
          <a:xfrm>
            <a:off x="0" y="0"/>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ＭＳ Ｐゴシック" charset="0"/>
                <a:cs typeface="+mn-cs"/>
              </a:defRPr>
            </a:lvl1pPr>
          </a:lstStyle>
          <a:p>
            <a:pPr>
              <a:defRPr/>
            </a:pPr>
            <a:r>
              <a:rPr lang="en-AU"/>
              <a:t>The University of Melbourne</a:t>
            </a:r>
          </a:p>
        </p:txBody>
      </p:sp>
      <p:sp>
        <p:nvSpPr>
          <p:cNvPr id="30723" name="Rectangle 3">
            <a:extLst>
              <a:ext uri="{FF2B5EF4-FFF2-40B4-BE49-F238E27FC236}">
                <a16:creationId xmlns:a16="http://schemas.microsoft.com/office/drawing/2014/main" id="{4E5FCB2F-83CD-3B4B-922A-705BCCEEB5A8}"/>
              </a:ext>
            </a:extLst>
          </p:cNvPr>
          <p:cNvSpPr>
            <a:spLocks noGrp="1" noChangeArrowheads="1"/>
          </p:cNvSpPr>
          <p:nvPr>
            <p:ph type="dt" sz="quarter" idx="1"/>
          </p:nvPr>
        </p:nvSpPr>
        <p:spPr bwMode="auto">
          <a:xfrm>
            <a:off x="5797550" y="0"/>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ＭＳ Ｐゴシック" charset="0"/>
                <a:cs typeface="+mn-cs"/>
              </a:defRPr>
            </a:lvl1pPr>
          </a:lstStyle>
          <a:p>
            <a:pPr>
              <a:defRPr/>
            </a:pPr>
            <a:r>
              <a:rPr lang="en-AU"/>
              <a:t>MELBOURNE RESEARCH</a:t>
            </a:r>
          </a:p>
        </p:txBody>
      </p:sp>
      <p:sp>
        <p:nvSpPr>
          <p:cNvPr id="30724" name="Rectangle 4">
            <a:extLst>
              <a:ext uri="{FF2B5EF4-FFF2-40B4-BE49-F238E27FC236}">
                <a16:creationId xmlns:a16="http://schemas.microsoft.com/office/drawing/2014/main" id="{74BA982D-A913-5345-B6A2-CF87694F5CB0}"/>
              </a:ext>
            </a:extLst>
          </p:cNvPr>
          <p:cNvSpPr>
            <a:spLocks noGrp="1" noChangeArrowheads="1"/>
          </p:cNvSpPr>
          <p:nvPr>
            <p:ph type="ftr" sz="quarter" idx="2"/>
          </p:nvPr>
        </p:nvSpPr>
        <p:spPr bwMode="auto">
          <a:xfrm>
            <a:off x="0" y="6742113"/>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ＭＳ Ｐゴシック" charset="0"/>
                <a:cs typeface="+mn-cs"/>
              </a:defRPr>
            </a:lvl1pPr>
          </a:lstStyle>
          <a:p>
            <a:pPr>
              <a:defRPr/>
            </a:pPr>
            <a:r>
              <a:rPr lang="en-AU"/>
              <a:t>www.research.unimelb.edu.au</a:t>
            </a:r>
          </a:p>
        </p:txBody>
      </p:sp>
      <p:sp>
        <p:nvSpPr>
          <p:cNvPr id="30725" name="Rectangle 5">
            <a:extLst>
              <a:ext uri="{FF2B5EF4-FFF2-40B4-BE49-F238E27FC236}">
                <a16:creationId xmlns:a16="http://schemas.microsoft.com/office/drawing/2014/main" id="{ED7B5365-400B-4246-8CEA-7DAA142C397B}"/>
              </a:ext>
            </a:extLst>
          </p:cNvPr>
          <p:cNvSpPr>
            <a:spLocks noGrp="1" noChangeArrowheads="1"/>
          </p:cNvSpPr>
          <p:nvPr>
            <p:ph type="sldNum" sz="quarter" idx="3"/>
          </p:nvPr>
        </p:nvSpPr>
        <p:spPr bwMode="auto">
          <a:xfrm>
            <a:off x="5797550" y="6742113"/>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613D3CC1-63D7-9B46-A960-6CB1E3CFDF2B}"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28B5BDF-5A71-6C41-9782-FBA77AE40B11}"/>
              </a:ext>
            </a:extLst>
          </p:cNvPr>
          <p:cNvSpPr>
            <a:spLocks noGrp="1" noChangeArrowheads="1"/>
          </p:cNvSpPr>
          <p:nvPr>
            <p:ph type="hdr" sz="quarter"/>
          </p:nvPr>
        </p:nvSpPr>
        <p:spPr bwMode="auto">
          <a:xfrm>
            <a:off x="0" y="0"/>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ＭＳ Ｐゴシック" charset="0"/>
                <a:cs typeface="+mn-cs"/>
              </a:defRPr>
            </a:lvl1pPr>
          </a:lstStyle>
          <a:p>
            <a:pPr>
              <a:defRPr/>
            </a:pPr>
            <a:r>
              <a:rPr lang="en-AU"/>
              <a:t>The University of Melbourne</a:t>
            </a:r>
          </a:p>
        </p:txBody>
      </p:sp>
      <p:sp>
        <p:nvSpPr>
          <p:cNvPr id="34819" name="Rectangle 3">
            <a:extLst>
              <a:ext uri="{FF2B5EF4-FFF2-40B4-BE49-F238E27FC236}">
                <a16:creationId xmlns:a16="http://schemas.microsoft.com/office/drawing/2014/main" id="{2D9B65A3-E0BB-F948-9EB1-CD684A2EF7E0}"/>
              </a:ext>
            </a:extLst>
          </p:cNvPr>
          <p:cNvSpPr>
            <a:spLocks noGrp="1" noChangeArrowheads="1"/>
          </p:cNvSpPr>
          <p:nvPr>
            <p:ph type="dt" idx="1"/>
          </p:nvPr>
        </p:nvSpPr>
        <p:spPr bwMode="auto">
          <a:xfrm>
            <a:off x="5797550" y="0"/>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ＭＳ Ｐゴシック" charset="0"/>
                <a:cs typeface="+mn-cs"/>
              </a:defRPr>
            </a:lvl1pPr>
          </a:lstStyle>
          <a:p>
            <a:pPr>
              <a:defRPr/>
            </a:pPr>
            <a:r>
              <a:rPr lang="en-AU"/>
              <a:t>MELBOURNE RESEARCH</a:t>
            </a:r>
          </a:p>
        </p:txBody>
      </p:sp>
      <p:sp>
        <p:nvSpPr>
          <p:cNvPr id="16388" name="Rectangle 4">
            <a:extLst>
              <a:ext uri="{FF2B5EF4-FFF2-40B4-BE49-F238E27FC236}">
                <a16:creationId xmlns:a16="http://schemas.microsoft.com/office/drawing/2014/main" id="{D83B40B2-9B7E-EF48-8E94-B49456125FA6}"/>
              </a:ext>
            </a:extLst>
          </p:cNvPr>
          <p:cNvSpPr>
            <a:spLocks noGrp="1" noRot="1" noChangeAspect="1" noChangeArrowheads="1" noTextEdit="1"/>
          </p:cNvSpPr>
          <p:nvPr>
            <p:ph type="sldImg" idx="2"/>
          </p:nvPr>
        </p:nvSpPr>
        <p:spPr bwMode="auto">
          <a:xfrm>
            <a:off x="3341688" y="531813"/>
            <a:ext cx="3549650" cy="2662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a:extLst>
              <a:ext uri="{FF2B5EF4-FFF2-40B4-BE49-F238E27FC236}">
                <a16:creationId xmlns:a16="http://schemas.microsoft.com/office/drawing/2014/main" id="{201893F6-82F9-004D-B88C-CE9F2E13B3AB}"/>
              </a:ext>
            </a:extLst>
          </p:cNvPr>
          <p:cNvSpPr>
            <a:spLocks noGrp="1" noChangeArrowheads="1"/>
          </p:cNvSpPr>
          <p:nvPr>
            <p:ph type="body" sz="quarter" idx="3"/>
          </p:nvPr>
        </p:nvSpPr>
        <p:spPr bwMode="auto">
          <a:xfrm>
            <a:off x="1023938" y="3371850"/>
            <a:ext cx="8186737" cy="3195638"/>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4822" name="Rectangle 6">
            <a:extLst>
              <a:ext uri="{FF2B5EF4-FFF2-40B4-BE49-F238E27FC236}">
                <a16:creationId xmlns:a16="http://schemas.microsoft.com/office/drawing/2014/main" id="{0EB2C72A-1D69-1443-A693-ECD908C64ECF}"/>
              </a:ext>
            </a:extLst>
          </p:cNvPr>
          <p:cNvSpPr>
            <a:spLocks noGrp="1" noChangeArrowheads="1"/>
          </p:cNvSpPr>
          <p:nvPr>
            <p:ph type="ftr" sz="quarter" idx="4"/>
          </p:nvPr>
        </p:nvSpPr>
        <p:spPr bwMode="auto">
          <a:xfrm>
            <a:off x="0" y="6742113"/>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ＭＳ Ｐゴシック" charset="0"/>
                <a:cs typeface="+mn-cs"/>
              </a:defRPr>
            </a:lvl1pPr>
          </a:lstStyle>
          <a:p>
            <a:pPr>
              <a:defRPr/>
            </a:pPr>
            <a:r>
              <a:rPr lang="en-AU"/>
              <a:t>www.research.unimelb.edu.au</a:t>
            </a:r>
          </a:p>
        </p:txBody>
      </p:sp>
      <p:sp>
        <p:nvSpPr>
          <p:cNvPr id="34823" name="Rectangle 7">
            <a:extLst>
              <a:ext uri="{FF2B5EF4-FFF2-40B4-BE49-F238E27FC236}">
                <a16:creationId xmlns:a16="http://schemas.microsoft.com/office/drawing/2014/main" id="{8EAC281D-8B36-A640-ADB5-6FC9EEBC442C}"/>
              </a:ext>
            </a:extLst>
          </p:cNvPr>
          <p:cNvSpPr>
            <a:spLocks noGrp="1" noChangeArrowheads="1"/>
          </p:cNvSpPr>
          <p:nvPr>
            <p:ph type="sldNum" sz="quarter" idx="5"/>
          </p:nvPr>
        </p:nvSpPr>
        <p:spPr bwMode="auto">
          <a:xfrm>
            <a:off x="5797550" y="6742113"/>
            <a:ext cx="4435475" cy="3556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F5B524AB-89C8-7544-BCA5-7CC7B466A95E}"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DAF13337-78E7-4E47-9911-35D75551BCB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19458" name="Rectangle 3">
            <a:extLst>
              <a:ext uri="{FF2B5EF4-FFF2-40B4-BE49-F238E27FC236}">
                <a16:creationId xmlns:a16="http://schemas.microsoft.com/office/drawing/2014/main" id="{002DD305-03E2-554E-AFA2-CEC25645AD7A}"/>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19459" name="Rectangle 6">
            <a:extLst>
              <a:ext uri="{FF2B5EF4-FFF2-40B4-BE49-F238E27FC236}">
                <a16:creationId xmlns:a16="http://schemas.microsoft.com/office/drawing/2014/main" id="{812B71BF-4219-5A4C-B6A3-89D832C5841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19460" name="Rectangle 7">
            <a:extLst>
              <a:ext uri="{FF2B5EF4-FFF2-40B4-BE49-F238E27FC236}">
                <a16:creationId xmlns:a16="http://schemas.microsoft.com/office/drawing/2014/main" id="{EBF81EAD-10F5-4645-9998-CA6AAFC332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87BB476-E8DF-134A-9AD2-45659B739F57}" type="slidenum">
              <a:rPr lang="en-AU" altLang="en-US" sz="1300" smtClean="0"/>
              <a:pPr>
                <a:spcBef>
                  <a:spcPct val="0"/>
                </a:spcBef>
              </a:pPr>
              <a:t>1</a:t>
            </a:fld>
            <a:endParaRPr lang="en-AU" altLang="en-US" sz="1300"/>
          </a:p>
        </p:txBody>
      </p:sp>
      <p:sp>
        <p:nvSpPr>
          <p:cNvPr id="19461" name="Rectangle 2">
            <a:extLst>
              <a:ext uri="{FF2B5EF4-FFF2-40B4-BE49-F238E27FC236}">
                <a16:creationId xmlns:a16="http://schemas.microsoft.com/office/drawing/2014/main" id="{338097F5-6D4B-5E4D-99C7-3FEAAF62918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CB90B76-E46F-B249-9107-32C2A473D8E5}"/>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391CDF3-0404-AD45-A46B-F6C492D1A27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DFDB977-A912-F24E-BF18-34868E5B55C7}" type="slidenum">
              <a:rPr lang="zh-CN" altLang="en-US" smtClean="0">
                <a:latin typeface="Tahoma" panose="020B0604030504040204" pitchFamily="34" charset="0"/>
                <a:ea typeface="宋体" panose="02010600030101010101" pitchFamily="2" charset="-122"/>
              </a:rPr>
              <a:pPr>
                <a:spcBef>
                  <a:spcPct val="0"/>
                </a:spcBef>
              </a:pPr>
              <a:t>17</a:t>
            </a:fld>
            <a:endParaRPr lang="en-US" altLang="zh-CN">
              <a:latin typeface="Tahoma" panose="020B0604030504040204" pitchFamily="34" charset="0"/>
              <a:ea typeface="宋体" panose="02010600030101010101" pitchFamily="2" charset="-122"/>
            </a:endParaRPr>
          </a:p>
        </p:txBody>
      </p:sp>
      <p:sp>
        <p:nvSpPr>
          <p:cNvPr id="45058" name="Rectangle 2">
            <a:extLst>
              <a:ext uri="{FF2B5EF4-FFF2-40B4-BE49-F238E27FC236}">
                <a16:creationId xmlns:a16="http://schemas.microsoft.com/office/drawing/2014/main" id="{94AD648B-B3AF-994A-8D4D-DDD886A922AB}"/>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0AB2B256-F9D7-0E46-9CCA-F6D59F3876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6F116B5F-9E3A-BC4A-9760-D91EBC50A4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D128662-1266-2147-BEB7-29154ECAE97E}" type="slidenum">
              <a:rPr lang="zh-CN" altLang="en-US" smtClean="0">
                <a:latin typeface="Tahoma" panose="020B0604030504040204" pitchFamily="34" charset="0"/>
                <a:ea typeface="宋体" panose="02010600030101010101" pitchFamily="2" charset="-122"/>
              </a:rPr>
              <a:pPr>
                <a:spcBef>
                  <a:spcPct val="0"/>
                </a:spcBef>
              </a:pPr>
              <a:t>18</a:t>
            </a:fld>
            <a:endParaRPr lang="en-US" altLang="zh-CN">
              <a:latin typeface="Tahoma" panose="020B0604030504040204" pitchFamily="34" charset="0"/>
              <a:ea typeface="宋体" panose="02010600030101010101" pitchFamily="2" charset="-122"/>
            </a:endParaRPr>
          </a:p>
        </p:txBody>
      </p:sp>
      <p:sp>
        <p:nvSpPr>
          <p:cNvPr id="47106" name="Rectangle 2">
            <a:extLst>
              <a:ext uri="{FF2B5EF4-FFF2-40B4-BE49-F238E27FC236}">
                <a16:creationId xmlns:a16="http://schemas.microsoft.com/office/drawing/2014/main" id="{BD72B278-34A7-AA4A-934C-94FE4AC9320B}"/>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BA978BF0-4DF3-1C4D-A55E-2D5EDBF595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DFA0DD26-3275-C44B-AB4F-61BBBBF3B10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3EA2EA5-4CA9-6941-A400-D63A9644F53B}" type="slidenum">
              <a:rPr lang="zh-CN" altLang="en-US" smtClean="0">
                <a:latin typeface="Tahoma" panose="020B0604030504040204" pitchFamily="34" charset="0"/>
                <a:ea typeface="宋体" panose="02010600030101010101" pitchFamily="2" charset="-122"/>
              </a:rPr>
              <a:pPr>
                <a:spcBef>
                  <a:spcPct val="0"/>
                </a:spcBef>
              </a:pPr>
              <a:t>19</a:t>
            </a:fld>
            <a:endParaRPr lang="en-US" altLang="zh-CN">
              <a:latin typeface="Tahoma" panose="020B0604030504040204" pitchFamily="34" charset="0"/>
              <a:ea typeface="宋体" panose="02010600030101010101" pitchFamily="2" charset="-122"/>
            </a:endParaRPr>
          </a:p>
        </p:txBody>
      </p:sp>
      <p:sp>
        <p:nvSpPr>
          <p:cNvPr id="49154" name="Rectangle 2">
            <a:extLst>
              <a:ext uri="{FF2B5EF4-FFF2-40B4-BE49-F238E27FC236}">
                <a16:creationId xmlns:a16="http://schemas.microsoft.com/office/drawing/2014/main" id="{7926B746-975B-C849-89BE-D5EA1BD6E257}"/>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9DFB3F14-939F-3148-AC60-A4216720AF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95054477-815C-934D-83A2-FDEA44A87D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CFAAEA4-5A32-E54E-BA8D-310D0A1DB9D6}" type="slidenum">
              <a:rPr lang="zh-CN" altLang="en-US" smtClean="0">
                <a:latin typeface="Tahoma" panose="020B0604030504040204" pitchFamily="34" charset="0"/>
                <a:ea typeface="宋体" panose="02010600030101010101" pitchFamily="2" charset="-122"/>
              </a:rPr>
              <a:pPr>
                <a:spcBef>
                  <a:spcPct val="0"/>
                </a:spcBef>
              </a:pPr>
              <a:t>27</a:t>
            </a:fld>
            <a:endParaRPr lang="en-US" altLang="zh-CN">
              <a:latin typeface="Tahoma" panose="020B0604030504040204" pitchFamily="34" charset="0"/>
              <a:ea typeface="宋体" panose="02010600030101010101" pitchFamily="2" charset="-122"/>
            </a:endParaRPr>
          </a:p>
        </p:txBody>
      </p:sp>
      <p:sp>
        <p:nvSpPr>
          <p:cNvPr id="58370" name="Rectangle 2">
            <a:extLst>
              <a:ext uri="{FF2B5EF4-FFF2-40B4-BE49-F238E27FC236}">
                <a16:creationId xmlns:a16="http://schemas.microsoft.com/office/drawing/2014/main" id="{9F6EFEA0-2ADA-2740-B262-AF195349AB91}"/>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67D3334-3B4A-8544-9A81-2DF3A8D1A19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6C9C1DF-A39D-BF4B-A616-A735F20FEF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0D8A58A-73D7-D944-969C-DC06FFEC1415}" type="slidenum">
              <a:rPr lang="zh-CN" altLang="en-US" smtClean="0">
                <a:latin typeface="Tahoma" panose="020B0604030504040204" pitchFamily="34" charset="0"/>
                <a:ea typeface="宋体" panose="02010600030101010101" pitchFamily="2" charset="-122"/>
              </a:rPr>
              <a:pPr>
                <a:spcBef>
                  <a:spcPct val="0"/>
                </a:spcBef>
              </a:pPr>
              <a:t>28</a:t>
            </a:fld>
            <a:endParaRPr lang="en-US" altLang="zh-CN">
              <a:latin typeface="Tahoma" panose="020B0604030504040204" pitchFamily="34" charset="0"/>
              <a:ea typeface="宋体" panose="02010600030101010101" pitchFamily="2" charset="-122"/>
            </a:endParaRPr>
          </a:p>
        </p:txBody>
      </p:sp>
      <p:sp>
        <p:nvSpPr>
          <p:cNvPr id="60418" name="Rectangle 2">
            <a:extLst>
              <a:ext uri="{FF2B5EF4-FFF2-40B4-BE49-F238E27FC236}">
                <a16:creationId xmlns:a16="http://schemas.microsoft.com/office/drawing/2014/main" id="{32EC5ECC-9C03-FF49-BF7D-10450280DBD9}"/>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3E4D809D-B77B-0E42-8244-6527C6189E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27DCBE20-0984-0A47-88F7-1D25155BE1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F0CD40D-8265-5A45-8B34-164D72DCE111}" type="slidenum">
              <a:rPr lang="zh-CN" altLang="en-US" smtClean="0">
                <a:latin typeface="Tahoma" panose="020B0604030504040204" pitchFamily="34" charset="0"/>
                <a:ea typeface="宋体" panose="02010600030101010101" pitchFamily="2" charset="-122"/>
              </a:rPr>
              <a:pPr>
                <a:spcBef>
                  <a:spcPct val="0"/>
                </a:spcBef>
              </a:pPr>
              <a:t>29</a:t>
            </a:fld>
            <a:endParaRPr lang="en-US" altLang="zh-CN">
              <a:latin typeface="Tahoma" panose="020B0604030504040204" pitchFamily="34" charset="0"/>
              <a:ea typeface="宋体" panose="02010600030101010101" pitchFamily="2" charset="-122"/>
            </a:endParaRPr>
          </a:p>
        </p:txBody>
      </p:sp>
      <p:sp>
        <p:nvSpPr>
          <p:cNvPr id="62466" name="Rectangle 2">
            <a:extLst>
              <a:ext uri="{FF2B5EF4-FFF2-40B4-BE49-F238E27FC236}">
                <a16:creationId xmlns:a16="http://schemas.microsoft.com/office/drawing/2014/main" id="{313F5632-D4CF-D949-9D36-896672E68645}"/>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65DA97F3-C8B2-2B42-92AD-802EE7F875D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20F122A9-A1E9-F64C-99D9-4C2BB65B58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97EB2B-8DA7-E546-8CBF-6177B68BDC57}" type="slidenum">
              <a:rPr lang="zh-CN" altLang="en-US" smtClean="0">
                <a:latin typeface="Tahoma" panose="020B0604030504040204" pitchFamily="34" charset="0"/>
                <a:ea typeface="宋体" panose="02010600030101010101" pitchFamily="2" charset="-122"/>
              </a:rPr>
              <a:pPr>
                <a:spcBef>
                  <a:spcPct val="0"/>
                </a:spcBef>
              </a:pPr>
              <a:t>30</a:t>
            </a:fld>
            <a:endParaRPr lang="en-US" altLang="zh-CN">
              <a:latin typeface="Tahoma" panose="020B0604030504040204" pitchFamily="34" charset="0"/>
              <a:ea typeface="宋体" panose="02010600030101010101" pitchFamily="2" charset="-122"/>
            </a:endParaRPr>
          </a:p>
        </p:txBody>
      </p:sp>
      <p:sp>
        <p:nvSpPr>
          <p:cNvPr id="64514" name="Rectangle 2">
            <a:extLst>
              <a:ext uri="{FF2B5EF4-FFF2-40B4-BE49-F238E27FC236}">
                <a16:creationId xmlns:a16="http://schemas.microsoft.com/office/drawing/2014/main" id="{F7003C42-996C-A842-B9F4-80B21F0EDFC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35824A34-FDBD-7E4F-BB72-D770A08EF4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D697DB13-B9CA-8E47-88D0-CCAC03ECD4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B9E9EF0-F0EE-554E-9D28-8EF833CD952A}" type="slidenum">
              <a:rPr lang="zh-CN" altLang="en-US" smtClean="0">
                <a:latin typeface="Tahoma" panose="020B0604030504040204" pitchFamily="34" charset="0"/>
                <a:ea typeface="宋体" panose="02010600030101010101" pitchFamily="2" charset="-122"/>
              </a:rPr>
              <a:pPr>
                <a:spcBef>
                  <a:spcPct val="0"/>
                </a:spcBef>
              </a:pPr>
              <a:t>31</a:t>
            </a:fld>
            <a:endParaRPr lang="en-US" altLang="zh-CN">
              <a:latin typeface="Tahoma" panose="020B0604030504040204" pitchFamily="34" charset="0"/>
              <a:ea typeface="宋体" panose="02010600030101010101" pitchFamily="2" charset="-122"/>
            </a:endParaRPr>
          </a:p>
        </p:txBody>
      </p:sp>
      <p:sp>
        <p:nvSpPr>
          <p:cNvPr id="66562" name="Rectangle 2">
            <a:extLst>
              <a:ext uri="{FF2B5EF4-FFF2-40B4-BE49-F238E27FC236}">
                <a16:creationId xmlns:a16="http://schemas.microsoft.com/office/drawing/2014/main" id="{D25ACCB1-1587-FA4F-A197-C47638525ECA}"/>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EAA0F417-8F77-4940-861D-08AF6C2679C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F887F657-DDE0-ED48-B43F-9CE9814F62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4B6EDAF-D427-C844-86D5-1CC7D669C5D3}" type="slidenum">
              <a:rPr lang="zh-CN" altLang="en-US" smtClean="0">
                <a:latin typeface="Tahoma" panose="020B0604030504040204" pitchFamily="34" charset="0"/>
                <a:ea typeface="宋体" panose="02010600030101010101" pitchFamily="2" charset="-122"/>
              </a:rPr>
              <a:pPr>
                <a:spcBef>
                  <a:spcPct val="0"/>
                </a:spcBef>
              </a:pPr>
              <a:t>32</a:t>
            </a:fld>
            <a:endParaRPr lang="en-US" altLang="zh-CN">
              <a:latin typeface="Tahoma" panose="020B0604030504040204" pitchFamily="34" charset="0"/>
              <a:ea typeface="宋体" panose="02010600030101010101" pitchFamily="2" charset="-122"/>
            </a:endParaRPr>
          </a:p>
        </p:txBody>
      </p:sp>
      <p:sp>
        <p:nvSpPr>
          <p:cNvPr id="68610" name="Rectangle 2">
            <a:extLst>
              <a:ext uri="{FF2B5EF4-FFF2-40B4-BE49-F238E27FC236}">
                <a16:creationId xmlns:a16="http://schemas.microsoft.com/office/drawing/2014/main" id="{DB67A688-8997-5048-9E92-3C4B318314C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0F83F51-29CF-BD4E-B2E7-2504E249D8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A552D23-40B1-3C4F-AF82-1BA561B8F1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632EF62-2689-974C-A41F-625A22207B68}" type="slidenum">
              <a:rPr lang="zh-CN" altLang="en-US" smtClean="0">
                <a:latin typeface="Tahoma" panose="020B0604030504040204" pitchFamily="34" charset="0"/>
                <a:ea typeface="宋体" panose="02010600030101010101" pitchFamily="2" charset="-122"/>
              </a:rPr>
              <a:pPr>
                <a:spcBef>
                  <a:spcPct val="0"/>
                </a:spcBef>
              </a:pPr>
              <a:t>34</a:t>
            </a:fld>
            <a:endParaRPr lang="en-US" altLang="zh-CN">
              <a:latin typeface="Tahoma" panose="020B0604030504040204" pitchFamily="34" charset="0"/>
              <a:ea typeface="宋体" panose="02010600030101010101" pitchFamily="2" charset="-122"/>
            </a:endParaRPr>
          </a:p>
        </p:txBody>
      </p:sp>
      <p:sp>
        <p:nvSpPr>
          <p:cNvPr id="71682" name="Rectangle 2">
            <a:extLst>
              <a:ext uri="{FF2B5EF4-FFF2-40B4-BE49-F238E27FC236}">
                <a16:creationId xmlns:a16="http://schemas.microsoft.com/office/drawing/2014/main" id="{0835A6A4-3412-E042-B609-79D6800B0069}"/>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981D45FF-F83C-514B-968E-3C49F0619E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E39E63E5-2E05-124B-B746-136F2E9EEA0C}"/>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45407DFC-3F4B-364A-B31D-EF79CFD1A7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2531" name="Header Placeholder 3">
            <a:extLst>
              <a:ext uri="{FF2B5EF4-FFF2-40B4-BE49-F238E27FC236}">
                <a16:creationId xmlns:a16="http://schemas.microsoft.com/office/drawing/2014/main" id="{5D728504-3F54-A442-9ABB-4C4862BEC8F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22532" name="Date Placeholder 4">
            <a:extLst>
              <a:ext uri="{FF2B5EF4-FFF2-40B4-BE49-F238E27FC236}">
                <a16:creationId xmlns:a16="http://schemas.microsoft.com/office/drawing/2014/main" id="{16D37964-4F62-684C-AB8E-F773C6F8635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22533" name="Footer Placeholder 5">
            <a:extLst>
              <a:ext uri="{FF2B5EF4-FFF2-40B4-BE49-F238E27FC236}">
                <a16:creationId xmlns:a16="http://schemas.microsoft.com/office/drawing/2014/main" id="{A52A2E27-9F29-D54B-B012-D72A107D23E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22534" name="Slide Number Placeholder 6">
            <a:extLst>
              <a:ext uri="{FF2B5EF4-FFF2-40B4-BE49-F238E27FC236}">
                <a16:creationId xmlns:a16="http://schemas.microsoft.com/office/drawing/2014/main" id="{BC3FB76D-5C8E-E141-826B-B5C1A05D77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40AFECB-21E0-7C4E-B05C-942F7FD68D86}" type="slidenum">
              <a:rPr lang="en-AU" altLang="en-US" sz="1300" smtClean="0"/>
              <a:pPr>
                <a:spcBef>
                  <a:spcPct val="0"/>
                </a:spcBef>
              </a:pPr>
              <a:t>3</a:t>
            </a:fld>
            <a:endParaRPr lang="en-AU"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BD96C7E5-A3CE-7248-B74D-BD0D95ECC75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D087E19-3EFF-E94D-B99D-F68115D3F041}" type="slidenum">
              <a:rPr lang="zh-CN" altLang="en-US" smtClean="0">
                <a:latin typeface="Tahoma" panose="020B0604030504040204" pitchFamily="34" charset="0"/>
                <a:ea typeface="宋体" panose="02010600030101010101" pitchFamily="2" charset="-122"/>
              </a:rPr>
              <a:pPr>
                <a:spcBef>
                  <a:spcPct val="0"/>
                </a:spcBef>
              </a:pPr>
              <a:t>35</a:t>
            </a:fld>
            <a:endParaRPr lang="en-US" altLang="zh-CN">
              <a:latin typeface="Tahoma" panose="020B0604030504040204" pitchFamily="34" charset="0"/>
              <a:ea typeface="宋体" panose="02010600030101010101" pitchFamily="2" charset="-122"/>
            </a:endParaRPr>
          </a:p>
        </p:txBody>
      </p:sp>
      <p:sp>
        <p:nvSpPr>
          <p:cNvPr id="73730" name="Rectangle 2">
            <a:extLst>
              <a:ext uri="{FF2B5EF4-FFF2-40B4-BE49-F238E27FC236}">
                <a16:creationId xmlns:a16="http://schemas.microsoft.com/office/drawing/2014/main" id="{FE575DEF-2F49-E047-BE91-FE3F03247316}"/>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506A19DF-8897-6D40-A679-B72EB4066E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BB6F79AA-CA32-8E4E-ACF2-222EC94594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71014E9-9789-B243-872E-64AE245C1897}" type="slidenum">
              <a:rPr lang="zh-CN" altLang="en-US" smtClean="0">
                <a:latin typeface="Tahoma" panose="020B0604030504040204" pitchFamily="34" charset="0"/>
                <a:ea typeface="宋体" panose="02010600030101010101" pitchFamily="2" charset="-122"/>
              </a:rPr>
              <a:pPr>
                <a:spcBef>
                  <a:spcPct val="0"/>
                </a:spcBef>
              </a:pPr>
              <a:t>36</a:t>
            </a:fld>
            <a:endParaRPr lang="en-US" altLang="zh-CN">
              <a:latin typeface="Tahoma" panose="020B0604030504040204" pitchFamily="34" charset="0"/>
              <a:ea typeface="宋体" panose="02010600030101010101" pitchFamily="2" charset="-122"/>
            </a:endParaRPr>
          </a:p>
        </p:txBody>
      </p:sp>
      <p:sp>
        <p:nvSpPr>
          <p:cNvPr id="75778" name="Rectangle 2">
            <a:extLst>
              <a:ext uri="{FF2B5EF4-FFF2-40B4-BE49-F238E27FC236}">
                <a16:creationId xmlns:a16="http://schemas.microsoft.com/office/drawing/2014/main" id="{31184FA9-BA09-5F4F-A67A-5FAE274578F4}"/>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F8D3D34B-ABE4-DB4A-8B30-4B02A2CE52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AD221F9C-CD4E-FC4C-ADD0-D64A8BEA5B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91E41A0-364B-1442-B66D-0EEE6BA08FB9}" type="slidenum">
              <a:rPr lang="zh-CN" altLang="en-US" smtClean="0">
                <a:latin typeface="Tahoma" panose="020B0604030504040204" pitchFamily="34" charset="0"/>
                <a:ea typeface="宋体" panose="02010600030101010101" pitchFamily="2" charset="-122"/>
              </a:rPr>
              <a:pPr>
                <a:spcBef>
                  <a:spcPct val="0"/>
                </a:spcBef>
              </a:pPr>
              <a:t>37</a:t>
            </a:fld>
            <a:endParaRPr lang="en-US" altLang="zh-CN">
              <a:latin typeface="Tahoma" panose="020B0604030504040204" pitchFamily="34" charset="0"/>
              <a:ea typeface="宋体" panose="02010600030101010101" pitchFamily="2" charset="-122"/>
            </a:endParaRPr>
          </a:p>
        </p:txBody>
      </p:sp>
      <p:sp>
        <p:nvSpPr>
          <p:cNvPr id="77826" name="Rectangle 2">
            <a:extLst>
              <a:ext uri="{FF2B5EF4-FFF2-40B4-BE49-F238E27FC236}">
                <a16:creationId xmlns:a16="http://schemas.microsoft.com/office/drawing/2014/main" id="{8A9BC3E1-EFDC-564E-AC43-38230FF9731D}"/>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79D017C7-1C1C-0E41-8B37-23CBCEF968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BE26E560-5728-AB48-BFE2-B75D8FCC533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71DD0DB-9862-0247-BAFF-387F1B598D83}" type="slidenum">
              <a:rPr lang="zh-CN" altLang="en-US" smtClean="0">
                <a:latin typeface="Tahoma" panose="020B0604030504040204" pitchFamily="34" charset="0"/>
                <a:ea typeface="宋体" panose="02010600030101010101" pitchFamily="2" charset="-122"/>
              </a:rPr>
              <a:pPr>
                <a:spcBef>
                  <a:spcPct val="0"/>
                </a:spcBef>
              </a:pPr>
              <a:t>38</a:t>
            </a:fld>
            <a:endParaRPr lang="en-US" altLang="zh-CN">
              <a:latin typeface="Tahoma" panose="020B0604030504040204" pitchFamily="34" charset="0"/>
              <a:ea typeface="宋体" panose="02010600030101010101" pitchFamily="2" charset="-122"/>
            </a:endParaRPr>
          </a:p>
        </p:txBody>
      </p:sp>
      <p:sp>
        <p:nvSpPr>
          <p:cNvPr id="79874" name="Rectangle 2">
            <a:extLst>
              <a:ext uri="{FF2B5EF4-FFF2-40B4-BE49-F238E27FC236}">
                <a16:creationId xmlns:a16="http://schemas.microsoft.com/office/drawing/2014/main" id="{E449DE4F-FB20-3445-A72B-7E45A005B64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739E8E0-6A6F-304A-AFFA-DD2C811854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C48ADEAB-5978-484F-B7E2-69A0230156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DEEC163-D168-424E-82D3-822EE1392D9D}" type="slidenum">
              <a:rPr lang="zh-CN" altLang="en-US" smtClean="0">
                <a:latin typeface="Tahoma" panose="020B0604030504040204" pitchFamily="34" charset="0"/>
                <a:ea typeface="宋体" panose="02010600030101010101" pitchFamily="2" charset="-122"/>
              </a:rPr>
              <a:pPr>
                <a:spcBef>
                  <a:spcPct val="0"/>
                </a:spcBef>
              </a:pPr>
              <a:t>40</a:t>
            </a:fld>
            <a:endParaRPr lang="en-US" altLang="zh-CN">
              <a:latin typeface="Tahoma" panose="020B0604030504040204" pitchFamily="34" charset="0"/>
              <a:ea typeface="宋体" panose="02010600030101010101" pitchFamily="2" charset="-122"/>
            </a:endParaRPr>
          </a:p>
        </p:txBody>
      </p:sp>
      <p:sp>
        <p:nvSpPr>
          <p:cNvPr id="82946" name="Rectangle 2">
            <a:extLst>
              <a:ext uri="{FF2B5EF4-FFF2-40B4-BE49-F238E27FC236}">
                <a16:creationId xmlns:a16="http://schemas.microsoft.com/office/drawing/2014/main" id="{9B73D7EA-00D5-1640-B207-1C32E5168DB7}"/>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6A8B8475-FD99-CB4E-9DDE-B4CEC56E88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6288B218-6FBF-B843-ACA1-6D9871C21BC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6CD157D-0634-B546-9E6F-1CDAA2C19799}" type="slidenum">
              <a:rPr lang="zh-CN" altLang="en-US" smtClean="0">
                <a:latin typeface="Tahoma" panose="020B0604030504040204" pitchFamily="34" charset="0"/>
                <a:ea typeface="宋体" panose="02010600030101010101" pitchFamily="2" charset="-122"/>
              </a:rPr>
              <a:pPr>
                <a:spcBef>
                  <a:spcPct val="0"/>
                </a:spcBef>
              </a:pPr>
              <a:t>41</a:t>
            </a:fld>
            <a:endParaRPr lang="en-US" altLang="zh-CN">
              <a:latin typeface="Tahoma" panose="020B0604030504040204" pitchFamily="34" charset="0"/>
              <a:ea typeface="宋体" panose="02010600030101010101" pitchFamily="2" charset="-122"/>
            </a:endParaRPr>
          </a:p>
        </p:txBody>
      </p:sp>
      <p:sp>
        <p:nvSpPr>
          <p:cNvPr id="84994" name="Rectangle 2">
            <a:extLst>
              <a:ext uri="{FF2B5EF4-FFF2-40B4-BE49-F238E27FC236}">
                <a16:creationId xmlns:a16="http://schemas.microsoft.com/office/drawing/2014/main" id="{9C401923-AE58-A64E-B406-5AA47A4113CD}"/>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9DA587E1-E5EB-CE45-94E9-BB84ED711B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A4C925B1-592B-4044-9890-6E55AC22E2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EA829DC-BA48-434F-AAA8-1C8551970F21}" type="slidenum">
              <a:rPr lang="zh-CN" altLang="en-US" smtClean="0">
                <a:latin typeface="Tahoma" panose="020B0604030504040204" pitchFamily="34" charset="0"/>
                <a:ea typeface="宋体" panose="02010600030101010101" pitchFamily="2" charset="-122"/>
              </a:rPr>
              <a:pPr>
                <a:spcBef>
                  <a:spcPct val="0"/>
                </a:spcBef>
              </a:pPr>
              <a:t>42</a:t>
            </a:fld>
            <a:endParaRPr lang="en-US" altLang="zh-CN">
              <a:latin typeface="Tahoma" panose="020B0604030504040204" pitchFamily="34" charset="0"/>
              <a:ea typeface="宋体" panose="02010600030101010101" pitchFamily="2" charset="-122"/>
            </a:endParaRPr>
          </a:p>
        </p:txBody>
      </p:sp>
      <p:sp>
        <p:nvSpPr>
          <p:cNvPr id="87042" name="Rectangle 2">
            <a:extLst>
              <a:ext uri="{FF2B5EF4-FFF2-40B4-BE49-F238E27FC236}">
                <a16:creationId xmlns:a16="http://schemas.microsoft.com/office/drawing/2014/main" id="{D1E13DC6-1319-514B-9612-A16BFA11E999}"/>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4848B835-76A5-5C4D-938A-04F9F7062F3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6BEAFA77-7F98-3841-96A4-A1ED95B7937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7C449A1-08A9-C948-B378-665FC3E570B3}" type="slidenum">
              <a:rPr lang="zh-CN" altLang="en-US" smtClean="0">
                <a:latin typeface="Tahoma" panose="020B0604030504040204" pitchFamily="34" charset="0"/>
                <a:ea typeface="宋体" panose="02010600030101010101" pitchFamily="2" charset="-122"/>
              </a:rPr>
              <a:pPr>
                <a:spcBef>
                  <a:spcPct val="0"/>
                </a:spcBef>
              </a:pPr>
              <a:t>43</a:t>
            </a:fld>
            <a:endParaRPr lang="en-US" altLang="zh-CN">
              <a:latin typeface="Tahoma" panose="020B0604030504040204" pitchFamily="34" charset="0"/>
              <a:ea typeface="宋体" panose="02010600030101010101" pitchFamily="2" charset="-122"/>
            </a:endParaRPr>
          </a:p>
        </p:txBody>
      </p:sp>
      <p:sp>
        <p:nvSpPr>
          <p:cNvPr id="89090" name="Rectangle 2">
            <a:extLst>
              <a:ext uri="{FF2B5EF4-FFF2-40B4-BE49-F238E27FC236}">
                <a16:creationId xmlns:a16="http://schemas.microsoft.com/office/drawing/2014/main" id="{9E5DDDAB-F5B7-3C48-8511-8A89BDD95B7A}"/>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95196DE5-1F1A-F244-AB33-B93871D2D70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FC3E1253-6148-0F46-9401-10E5CA14EB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BFBF91B-8F5E-4948-949A-0CA59FF36259}" type="slidenum">
              <a:rPr lang="zh-CN" altLang="en-US" smtClean="0">
                <a:latin typeface="Tahoma" panose="020B0604030504040204" pitchFamily="34" charset="0"/>
                <a:ea typeface="宋体" panose="02010600030101010101" pitchFamily="2" charset="-122"/>
              </a:rPr>
              <a:pPr>
                <a:spcBef>
                  <a:spcPct val="0"/>
                </a:spcBef>
              </a:pPr>
              <a:t>44</a:t>
            </a:fld>
            <a:endParaRPr lang="en-US" altLang="zh-CN">
              <a:latin typeface="Tahoma" panose="020B0604030504040204" pitchFamily="34" charset="0"/>
              <a:ea typeface="宋体" panose="02010600030101010101" pitchFamily="2" charset="-122"/>
            </a:endParaRPr>
          </a:p>
        </p:txBody>
      </p:sp>
      <p:sp>
        <p:nvSpPr>
          <p:cNvPr id="91138" name="Rectangle 2">
            <a:extLst>
              <a:ext uri="{FF2B5EF4-FFF2-40B4-BE49-F238E27FC236}">
                <a16:creationId xmlns:a16="http://schemas.microsoft.com/office/drawing/2014/main" id="{7ECED45A-615D-A04B-ABA3-D911037C06B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620C3587-F2FB-9140-8747-C80D7B2777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93F16F83-8F0B-C34B-872F-30AA938AA0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FAAD130-8A8C-E54A-BF03-E17AAC6AC059}" type="slidenum">
              <a:rPr lang="zh-CN" altLang="en-US" smtClean="0">
                <a:latin typeface="Tahoma" panose="020B0604030504040204" pitchFamily="34" charset="0"/>
                <a:ea typeface="宋体" panose="02010600030101010101" pitchFamily="2" charset="-122"/>
              </a:rPr>
              <a:pPr>
                <a:spcBef>
                  <a:spcPct val="0"/>
                </a:spcBef>
              </a:pPr>
              <a:t>45</a:t>
            </a:fld>
            <a:endParaRPr lang="en-US" altLang="zh-CN">
              <a:latin typeface="Tahoma" panose="020B0604030504040204" pitchFamily="34" charset="0"/>
              <a:ea typeface="宋体" panose="02010600030101010101" pitchFamily="2" charset="-122"/>
            </a:endParaRPr>
          </a:p>
        </p:txBody>
      </p:sp>
      <p:sp>
        <p:nvSpPr>
          <p:cNvPr id="93186" name="Rectangle 2">
            <a:extLst>
              <a:ext uri="{FF2B5EF4-FFF2-40B4-BE49-F238E27FC236}">
                <a16:creationId xmlns:a16="http://schemas.microsoft.com/office/drawing/2014/main" id="{9AB435A7-D711-2846-B103-91C755C5293B}"/>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A994C2B4-9569-A64D-9847-E4D50CE9B90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00EC8070-E6BC-D448-A5DD-F8A3E60A384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24579" name="Rectangle 5">
            <a:extLst>
              <a:ext uri="{FF2B5EF4-FFF2-40B4-BE49-F238E27FC236}">
                <a16:creationId xmlns:a16="http://schemas.microsoft.com/office/drawing/2014/main" id="{56AD5776-9E83-3E4C-9E02-8293C0DEAD0C}"/>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24580" name="Rectangle 8">
            <a:extLst>
              <a:ext uri="{FF2B5EF4-FFF2-40B4-BE49-F238E27FC236}">
                <a16:creationId xmlns:a16="http://schemas.microsoft.com/office/drawing/2014/main" id="{7455CE0F-B7FD-6748-8518-5ED10B40F6C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24581" name="Rectangle 9">
            <a:extLst>
              <a:ext uri="{FF2B5EF4-FFF2-40B4-BE49-F238E27FC236}">
                <a16:creationId xmlns:a16="http://schemas.microsoft.com/office/drawing/2014/main" id="{DFAE64BD-FA17-2D49-8D96-078C12B1BA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72A3519-2AB1-6E4D-B53B-3A621426023D}" type="slidenum">
              <a:rPr lang="en-AU" altLang="en-US" sz="1300" smtClean="0"/>
              <a:pPr>
                <a:spcBef>
                  <a:spcPct val="0"/>
                </a:spcBef>
              </a:pPr>
              <a:t>4</a:t>
            </a:fld>
            <a:endParaRPr lang="en-AU" altLang="en-US" sz="1300"/>
          </a:p>
        </p:txBody>
      </p:sp>
      <p:sp>
        <p:nvSpPr>
          <p:cNvPr id="24582" name="Text Box 1">
            <a:extLst>
              <a:ext uri="{FF2B5EF4-FFF2-40B4-BE49-F238E27FC236}">
                <a16:creationId xmlns:a16="http://schemas.microsoft.com/office/drawing/2014/main" id="{968E15D0-6592-144E-8CB6-C931A01F769B}"/>
              </a:ext>
            </a:extLst>
          </p:cNvPr>
          <p:cNvSpPr>
            <a:spLocks noGrp="1" noRot="1" noChangeAspect="1" noChangeArrowheads="1" noTextEdit="1"/>
          </p:cNvSpPr>
          <p:nvPr>
            <p:ph type="sldImg"/>
          </p:nvPr>
        </p:nvSpPr>
        <p:spPr>
          <a:solidFill>
            <a:srgbClr val="FFFFFF"/>
          </a:solidFill>
          <a:ln/>
        </p:spPr>
      </p:sp>
      <p:sp>
        <p:nvSpPr>
          <p:cNvPr id="24583" name="Text Box 2">
            <a:extLst>
              <a:ext uri="{FF2B5EF4-FFF2-40B4-BE49-F238E27FC236}">
                <a16:creationId xmlns:a16="http://schemas.microsoft.com/office/drawing/2014/main" id="{83EF5DC3-5629-8E4E-B248-4FB42599AEEF}"/>
              </a:ext>
            </a:extLst>
          </p:cNvPr>
          <p:cNvSpPr txBox="1">
            <a:spLocks noChangeArrowheads="1"/>
          </p:cNvSpPr>
          <p:nvPr/>
        </p:nvSpPr>
        <p:spPr bwMode="auto">
          <a:xfrm>
            <a:off x="1023938" y="3371850"/>
            <a:ext cx="8186737"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4584" name="Text Box 3">
            <a:extLst>
              <a:ext uri="{FF2B5EF4-FFF2-40B4-BE49-F238E27FC236}">
                <a16:creationId xmlns:a16="http://schemas.microsoft.com/office/drawing/2014/main" id="{88DA8E14-F310-084A-B822-2CA2FA5B1B4A}"/>
              </a:ext>
            </a:extLst>
          </p:cNvPr>
          <p:cNvSpPr txBox="1">
            <a:spLocks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0" tIns="49680" rIns="99000" bIns="4968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AU" altLang="en-US" sz="1300">
                <a:solidFill>
                  <a:srgbClr val="000000"/>
                </a:solidFill>
              </a:rPr>
              <a:t>The University of Melbourne</a:t>
            </a:r>
          </a:p>
        </p:txBody>
      </p:sp>
      <p:sp>
        <p:nvSpPr>
          <p:cNvPr id="24585" name="Text Box 4">
            <a:extLst>
              <a:ext uri="{FF2B5EF4-FFF2-40B4-BE49-F238E27FC236}">
                <a16:creationId xmlns:a16="http://schemas.microsoft.com/office/drawing/2014/main" id="{2FC974D4-5DAA-1F4C-B98B-C79B17191337}"/>
              </a:ext>
            </a:extLst>
          </p:cNvPr>
          <p:cNvSpPr txBox="1">
            <a:spLocks noChangeArrowheads="1"/>
          </p:cNvSpPr>
          <p:nvPr/>
        </p:nvSpPr>
        <p:spPr bwMode="auto">
          <a:xfrm>
            <a:off x="579755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0" tIns="49680" rIns="99000" bIns="4968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AU" altLang="en-US" sz="1300">
                <a:solidFill>
                  <a:srgbClr val="000000"/>
                </a:solidFill>
              </a:rPr>
              <a:t>MELBOURNE RESEARCH</a:t>
            </a:r>
          </a:p>
        </p:txBody>
      </p:sp>
      <p:sp>
        <p:nvSpPr>
          <p:cNvPr id="24586" name="Text Box 5">
            <a:extLst>
              <a:ext uri="{FF2B5EF4-FFF2-40B4-BE49-F238E27FC236}">
                <a16:creationId xmlns:a16="http://schemas.microsoft.com/office/drawing/2014/main" id="{5FB85427-8387-7548-92C3-96719B60CF33}"/>
              </a:ext>
            </a:extLst>
          </p:cNvPr>
          <p:cNvSpPr txBox="1">
            <a:spLocks noChangeArrowheads="1"/>
          </p:cNvSpPr>
          <p:nvPr/>
        </p:nvSpPr>
        <p:spPr bwMode="auto">
          <a:xfrm>
            <a:off x="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0" tIns="49680" rIns="99000" bIns="496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AU" altLang="en-US" sz="1300">
                <a:solidFill>
                  <a:srgbClr val="000000"/>
                </a:solidFill>
              </a:rPr>
              <a:t>www.research.unimelb.edu.au</a:t>
            </a:r>
          </a:p>
        </p:txBody>
      </p:sp>
      <p:sp>
        <p:nvSpPr>
          <p:cNvPr id="24587" name="Text Box 6">
            <a:extLst>
              <a:ext uri="{FF2B5EF4-FFF2-40B4-BE49-F238E27FC236}">
                <a16:creationId xmlns:a16="http://schemas.microsoft.com/office/drawing/2014/main" id="{9510382D-9D3E-FB44-9644-F3E0120AAA76}"/>
              </a:ext>
            </a:extLst>
          </p:cNvPr>
          <p:cNvSpPr txBox="1">
            <a:spLocks noChangeArrowheads="1"/>
          </p:cNvSpPr>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0" tIns="49680" rIns="99000" bIns="49680" anchor="b"/>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fld id="{89842EF9-1EBA-2843-8A69-5B46AEC68D70}" type="slidenum">
              <a:rPr lang="en-AU" altLang="en-US" sz="1300">
                <a:solidFill>
                  <a:srgbClr val="000000"/>
                </a:solidFill>
              </a:rPr>
              <a:pPr algn="r" eaLnBrk="1" hangingPunct="1">
                <a:spcBef>
                  <a:spcPct val="0"/>
                </a:spcBef>
              </a:pPr>
              <a:t>4</a:t>
            </a:fld>
            <a:endParaRPr lang="en-AU" altLang="en-US" sz="130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6F1D6F1-D5D7-DE4E-8975-B2595EA1868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C254F9C-A7D3-8340-A0AA-BF65F84BF89B}" type="slidenum">
              <a:rPr lang="zh-CN" altLang="en-US" smtClean="0">
                <a:latin typeface="Tahoma" panose="020B0604030504040204" pitchFamily="34" charset="0"/>
                <a:ea typeface="宋体" panose="02010600030101010101" pitchFamily="2" charset="-122"/>
              </a:rPr>
              <a:pPr>
                <a:spcBef>
                  <a:spcPct val="0"/>
                </a:spcBef>
              </a:pPr>
              <a:t>46</a:t>
            </a:fld>
            <a:endParaRPr lang="en-US" altLang="zh-CN">
              <a:latin typeface="Tahoma" panose="020B0604030504040204" pitchFamily="34" charset="0"/>
              <a:ea typeface="宋体" panose="02010600030101010101" pitchFamily="2" charset="-122"/>
            </a:endParaRPr>
          </a:p>
        </p:txBody>
      </p:sp>
      <p:sp>
        <p:nvSpPr>
          <p:cNvPr id="95234" name="Rectangle 2">
            <a:extLst>
              <a:ext uri="{FF2B5EF4-FFF2-40B4-BE49-F238E27FC236}">
                <a16:creationId xmlns:a16="http://schemas.microsoft.com/office/drawing/2014/main" id="{D26E4858-7C8F-0049-BE28-82690078E887}"/>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39B7E954-8D0D-E04D-8B87-8E3029EC6D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DA6F43EE-371C-704E-B0AF-8D7212843C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13367D7-A096-3540-9AAE-444C94662187}" type="slidenum">
              <a:rPr lang="zh-CN" altLang="en-US" smtClean="0">
                <a:latin typeface="Tahoma" panose="020B0604030504040204" pitchFamily="34" charset="0"/>
                <a:ea typeface="宋体" panose="02010600030101010101" pitchFamily="2" charset="-122"/>
              </a:rPr>
              <a:pPr>
                <a:spcBef>
                  <a:spcPct val="0"/>
                </a:spcBef>
              </a:pPr>
              <a:t>47</a:t>
            </a:fld>
            <a:endParaRPr lang="en-US" altLang="zh-CN">
              <a:latin typeface="Tahoma" panose="020B0604030504040204" pitchFamily="34" charset="0"/>
              <a:ea typeface="宋体" panose="02010600030101010101" pitchFamily="2" charset="-122"/>
            </a:endParaRPr>
          </a:p>
        </p:txBody>
      </p:sp>
      <p:sp>
        <p:nvSpPr>
          <p:cNvPr id="97282" name="Rectangle 2">
            <a:extLst>
              <a:ext uri="{FF2B5EF4-FFF2-40B4-BE49-F238E27FC236}">
                <a16:creationId xmlns:a16="http://schemas.microsoft.com/office/drawing/2014/main" id="{3C9F5ED0-D78C-8D4E-93F6-394AAF8B9F9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D5328023-97B0-BD40-ABA3-991C82EE18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AF189CE6-BAF1-7D44-B1D9-5041564F2F6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E38A2A0-2FCC-EF4F-A323-16EE3BDBE113}" type="slidenum">
              <a:rPr lang="zh-CN" altLang="en-US" smtClean="0">
                <a:latin typeface="Tahoma" panose="020B0604030504040204" pitchFamily="34" charset="0"/>
                <a:ea typeface="宋体" panose="02010600030101010101" pitchFamily="2" charset="-122"/>
              </a:rPr>
              <a:pPr>
                <a:spcBef>
                  <a:spcPct val="0"/>
                </a:spcBef>
              </a:pPr>
              <a:t>48</a:t>
            </a:fld>
            <a:endParaRPr lang="en-US" altLang="zh-CN">
              <a:latin typeface="Tahoma" panose="020B0604030504040204" pitchFamily="34" charset="0"/>
              <a:ea typeface="宋体" panose="02010600030101010101" pitchFamily="2" charset="-122"/>
            </a:endParaRPr>
          </a:p>
        </p:txBody>
      </p:sp>
      <p:sp>
        <p:nvSpPr>
          <p:cNvPr id="99330" name="Rectangle 2">
            <a:extLst>
              <a:ext uri="{FF2B5EF4-FFF2-40B4-BE49-F238E27FC236}">
                <a16:creationId xmlns:a16="http://schemas.microsoft.com/office/drawing/2014/main" id="{5CED8E42-D084-6D4C-B56F-EA649563867C}"/>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3C46DF6B-8AE1-D240-B92A-5844438DDC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4840EE7D-C52A-5248-81E5-D7C6E3FC9F3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101378" name="Rectangle 3">
            <a:extLst>
              <a:ext uri="{FF2B5EF4-FFF2-40B4-BE49-F238E27FC236}">
                <a16:creationId xmlns:a16="http://schemas.microsoft.com/office/drawing/2014/main" id="{1026F290-0639-F246-8670-37BA006B5E34}"/>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101379" name="Rectangle 6">
            <a:extLst>
              <a:ext uri="{FF2B5EF4-FFF2-40B4-BE49-F238E27FC236}">
                <a16:creationId xmlns:a16="http://schemas.microsoft.com/office/drawing/2014/main" id="{2D8D66BE-10E5-F246-A9D5-6939AD521B1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101380" name="Rectangle 7">
            <a:extLst>
              <a:ext uri="{FF2B5EF4-FFF2-40B4-BE49-F238E27FC236}">
                <a16:creationId xmlns:a16="http://schemas.microsoft.com/office/drawing/2014/main" id="{733A054A-0EAA-014E-9EB7-1B1B5B1162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6C95562-29CE-D249-BDA0-CD3082AC4C82}" type="slidenum">
              <a:rPr lang="en-AU" altLang="en-US" sz="1300" smtClean="0"/>
              <a:pPr>
                <a:spcBef>
                  <a:spcPct val="0"/>
                </a:spcBef>
              </a:pPr>
              <a:t>49</a:t>
            </a:fld>
            <a:endParaRPr lang="en-AU" altLang="en-US" sz="1300"/>
          </a:p>
        </p:txBody>
      </p:sp>
      <p:sp>
        <p:nvSpPr>
          <p:cNvPr id="101381" name="Rectangle 2">
            <a:extLst>
              <a:ext uri="{FF2B5EF4-FFF2-40B4-BE49-F238E27FC236}">
                <a16:creationId xmlns:a16="http://schemas.microsoft.com/office/drawing/2014/main" id="{0D57B6D7-C428-9847-A763-F08872D41D33}"/>
              </a:ext>
            </a:extLst>
          </p:cNvPr>
          <p:cNvSpPr>
            <a:spLocks noGrp="1" noRot="1" noChangeAspect="1" noChangeArrowheads="1" noTextEdit="1"/>
          </p:cNvSpPr>
          <p:nvPr>
            <p:ph type="sldImg"/>
          </p:nvPr>
        </p:nvSpPr>
        <p:spPr>
          <a:xfrm>
            <a:off x="3343275" y="531813"/>
            <a:ext cx="3552825" cy="2663825"/>
          </a:xfrm>
          <a:ln/>
        </p:spPr>
      </p:sp>
      <p:sp>
        <p:nvSpPr>
          <p:cNvPr id="101382" name="Rectangle 3">
            <a:extLst>
              <a:ext uri="{FF2B5EF4-FFF2-40B4-BE49-F238E27FC236}">
                <a16:creationId xmlns:a16="http://schemas.microsoft.com/office/drawing/2014/main" id="{EF8C10F9-5FE7-2B4F-8AC7-C2A401C04073}"/>
              </a:ext>
            </a:extLst>
          </p:cNvPr>
          <p:cNvSpPr>
            <a:spLocks noGrp="1" noChangeArrowheads="1"/>
          </p:cNvSpPr>
          <p:nvPr>
            <p:ph type="body" idx="1"/>
          </p:nvPr>
        </p:nvSpPr>
        <p:spPr>
          <a:xfrm>
            <a:off x="1023938" y="3370263"/>
            <a:ext cx="8186737" cy="319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1609585-212E-5B4F-8A8B-E8B3CA833B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89AB2DE-F9DD-7C40-9C9A-43575137FEA9}" type="slidenum">
              <a:rPr lang="zh-CN" altLang="en-US" smtClean="0">
                <a:latin typeface="Tahoma" panose="020B0604030504040204" pitchFamily="34" charset="0"/>
                <a:ea typeface="宋体" panose="02010600030101010101" pitchFamily="2" charset="-122"/>
              </a:rPr>
              <a:pPr>
                <a:spcBef>
                  <a:spcPct val="0"/>
                </a:spcBef>
              </a:pPr>
              <a:t>50</a:t>
            </a:fld>
            <a:endParaRPr lang="en-US" altLang="zh-CN">
              <a:latin typeface="Tahoma" panose="020B0604030504040204" pitchFamily="34" charset="0"/>
              <a:ea typeface="宋体" panose="02010600030101010101" pitchFamily="2" charset="-122"/>
            </a:endParaRPr>
          </a:p>
        </p:txBody>
      </p:sp>
      <p:sp>
        <p:nvSpPr>
          <p:cNvPr id="103426" name="Rectangle 2">
            <a:extLst>
              <a:ext uri="{FF2B5EF4-FFF2-40B4-BE49-F238E27FC236}">
                <a16:creationId xmlns:a16="http://schemas.microsoft.com/office/drawing/2014/main" id="{9B6A5AB1-07D3-F642-B52A-8BAF96578215}"/>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741D9DB-4F95-FD4F-B351-00CC237533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A47F2026-FF2B-C649-B60E-32FE2D0AF2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15DE38D-2AA3-5046-8336-DBABD221377A}" type="slidenum">
              <a:rPr lang="zh-CN" altLang="en-US" smtClean="0">
                <a:latin typeface="Tahoma" panose="020B0604030504040204" pitchFamily="34" charset="0"/>
                <a:ea typeface="宋体" panose="02010600030101010101" pitchFamily="2" charset="-122"/>
              </a:rPr>
              <a:pPr>
                <a:spcBef>
                  <a:spcPct val="0"/>
                </a:spcBef>
              </a:pPr>
              <a:t>51</a:t>
            </a:fld>
            <a:endParaRPr lang="en-US" altLang="zh-CN">
              <a:latin typeface="Tahoma" panose="020B0604030504040204" pitchFamily="34" charset="0"/>
              <a:ea typeface="宋体" panose="02010600030101010101" pitchFamily="2" charset="-122"/>
            </a:endParaRPr>
          </a:p>
        </p:txBody>
      </p:sp>
      <p:sp>
        <p:nvSpPr>
          <p:cNvPr id="105474" name="Rectangle 2">
            <a:extLst>
              <a:ext uri="{FF2B5EF4-FFF2-40B4-BE49-F238E27FC236}">
                <a16:creationId xmlns:a16="http://schemas.microsoft.com/office/drawing/2014/main" id="{2C5C0EED-8C9D-514D-AF3E-7A964F95DA51}"/>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53E2CED5-E6C4-6543-876D-5B216FBC52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87E38423-245E-1F42-9188-EF7C43412B5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270BE7F-C09D-4B41-9C0D-813658CCA2B4}" type="slidenum">
              <a:rPr lang="zh-CN" altLang="en-US" smtClean="0">
                <a:latin typeface="Tahoma" panose="020B0604030504040204" pitchFamily="34" charset="0"/>
                <a:ea typeface="宋体" panose="02010600030101010101" pitchFamily="2" charset="-122"/>
              </a:rPr>
              <a:pPr>
                <a:spcBef>
                  <a:spcPct val="0"/>
                </a:spcBef>
              </a:pPr>
              <a:t>53</a:t>
            </a:fld>
            <a:endParaRPr lang="en-US" altLang="zh-CN">
              <a:latin typeface="Tahoma" panose="020B0604030504040204" pitchFamily="34" charset="0"/>
              <a:ea typeface="宋体" panose="02010600030101010101" pitchFamily="2" charset="-122"/>
            </a:endParaRPr>
          </a:p>
        </p:txBody>
      </p:sp>
      <p:sp>
        <p:nvSpPr>
          <p:cNvPr id="108546" name="Rectangle 2">
            <a:extLst>
              <a:ext uri="{FF2B5EF4-FFF2-40B4-BE49-F238E27FC236}">
                <a16:creationId xmlns:a16="http://schemas.microsoft.com/office/drawing/2014/main" id="{FC1B9E6C-16CF-B640-B509-F31944C44077}"/>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36F39947-C961-9B45-B09E-17101E38E9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CF0C32B7-F3F7-454A-A7FE-FB2D9FA29A66}"/>
              </a:ext>
            </a:extLst>
          </p:cNvPr>
          <p:cNvSpPr>
            <a:spLocks noGrp="1" noRot="1" noChangeAspect="1" noChangeArrowheads="1" noTextEdit="1"/>
          </p:cNvSpPr>
          <p:nvPr>
            <p:ph type="sldImg"/>
          </p:nvPr>
        </p:nvSpPr>
        <p:spPr>
          <a:ln/>
        </p:spPr>
      </p:sp>
      <p:sp>
        <p:nvSpPr>
          <p:cNvPr id="112642" name="Notes Placeholder 2">
            <a:extLst>
              <a:ext uri="{FF2B5EF4-FFF2-40B4-BE49-F238E27FC236}">
                <a16:creationId xmlns:a16="http://schemas.microsoft.com/office/drawing/2014/main" id="{2F340F26-CA71-EE42-8A98-BCABCDB52D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2643" name="Header Placeholder 3">
            <a:extLst>
              <a:ext uri="{FF2B5EF4-FFF2-40B4-BE49-F238E27FC236}">
                <a16:creationId xmlns:a16="http://schemas.microsoft.com/office/drawing/2014/main" id="{AC04D007-6EA0-5B46-B273-CEFA60AD115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112644" name="Date Placeholder 4">
            <a:extLst>
              <a:ext uri="{FF2B5EF4-FFF2-40B4-BE49-F238E27FC236}">
                <a16:creationId xmlns:a16="http://schemas.microsoft.com/office/drawing/2014/main" id="{C08EC31A-BA31-AA4F-A0AB-45B3B78D049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112645" name="Footer Placeholder 5">
            <a:extLst>
              <a:ext uri="{FF2B5EF4-FFF2-40B4-BE49-F238E27FC236}">
                <a16:creationId xmlns:a16="http://schemas.microsoft.com/office/drawing/2014/main" id="{8C406392-B823-894C-9EB9-92410E5064B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112646" name="Slide Number Placeholder 6">
            <a:extLst>
              <a:ext uri="{FF2B5EF4-FFF2-40B4-BE49-F238E27FC236}">
                <a16:creationId xmlns:a16="http://schemas.microsoft.com/office/drawing/2014/main" id="{7EE18D0E-B554-0E4F-80AD-9B485485CA0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9B1329A-486D-3A49-B8AD-8E9F64B6BCE2}" type="slidenum">
              <a:rPr lang="en-AU" altLang="en-US" smtClean="0"/>
              <a:pPr/>
              <a:t>56</a:t>
            </a:fld>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6AB8D0F1-7379-C348-8581-C6E4E5B83F15}"/>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34FEAEF3-D99F-BE44-82C7-368CFF8888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6627" name="Header Placeholder 3">
            <a:extLst>
              <a:ext uri="{FF2B5EF4-FFF2-40B4-BE49-F238E27FC236}">
                <a16:creationId xmlns:a16="http://schemas.microsoft.com/office/drawing/2014/main" id="{8B744C2D-2619-9C4B-B4E8-09CD2B3BB27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26628" name="Date Placeholder 4">
            <a:extLst>
              <a:ext uri="{FF2B5EF4-FFF2-40B4-BE49-F238E27FC236}">
                <a16:creationId xmlns:a16="http://schemas.microsoft.com/office/drawing/2014/main" id="{DE438088-3E61-F044-841C-2DBDDD5BE7BF}"/>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26629" name="Footer Placeholder 5">
            <a:extLst>
              <a:ext uri="{FF2B5EF4-FFF2-40B4-BE49-F238E27FC236}">
                <a16:creationId xmlns:a16="http://schemas.microsoft.com/office/drawing/2014/main" id="{D4DAF6A0-B7BE-4C4F-A163-91C4B2F4D4E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26630" name="Slide Number Placeholder 6">
            <a:extLst>
              <a:ext uri="{FF2B5EF4-FFF2-40B4-BE49-F238E27FC236}">
                <a16:creationId xmlns:a16="http://schemas.microsoft.com/office/drawing/2014/main" id="{17AC31CD-D24F-B94D-A9FA-F1FB8DFCC5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71288F4-F212-224E-9F26-BF82A4CAA30F}" type="slidenum">
              <a:rPr lang="en-AU" altLang="en-US" sz="1300" smtClean="0"/>
              <a:pPr>
                <a:spcBef>
                  <a:spcPct val="0"/>
                </a:spcBef>
              </a:pPr>
              <a:t>5</a:t>
            </a:fld>
            <a:endParaRPr lang="en-AU"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FBA36492-3FB6-0C45-9555-1689F7D17E36}"/>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E55D88EA-78E6-2C41-BE7E-C7654378D7F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8675" name="Header Placeholder 3">
            <a:extLst>
              <a:ext uri="{FF2B5EF4-FFF2-40B4-BE49-F238E27FC236}">
                <a16:creationId xmlns:a16="http://schemas.microsoft.com/office/drawing/2014/main" id="{71B24170-947C-5D4B-995D-C8FB14BA3DF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28676" name="Date Placeholder 4">
            <a:extLst>
              <a:ext uri="{FF2B5EF4-FFF2-40B4-BE49-F238E27FC236}">
                <a16:creationId xmlns:a16="http://schemas.microsoft.com/office/drawing/2014/main" id="{126D7824-B0A1-5C4C-AB53-8F20FD75D92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28677" name="Footer Placeholder 5">
            <a:extLst>
              <a:ext uri="{FF2B5EF4-FFF2-40B4-BE49-F238E27FC236}">
                <a16:creationId xmlns:a16="http://schemas.microsoft.com/office/drawing/2014/main" id="{A944ADEA-7014-7B43-8F36-8C22C0718CE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28678" name="Slide Number Placeholder 6">
            <a:extLst>
              <a:ext uri="{FF2B5EF4-FFF2-40B4-BE49-F238E27FC236}">
                <a16:creationId xmlns:a16="http://schemas.microsoft.com/office/drawing/2014/main" id="{84461CB4-1EC8-034B-BB9F-A98E2AB737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59303B8-BDAC-DC45-BC71-5508DA120BBD}" type="slidenum">
              <a:rPr lang="en-AU" altLang="en-US" sz="1300" smtClean="0"/>
              <a:pPr>
                <a:spcBef>
                  <a:spcPct val="0"/>
                </a:spcBef>
              </a:pPr>
              <a:t>6</a:t>
            </a:fld>
            <a:endParaRPr lang="en-AU"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D3815C5A-64C7-654C-8901-54159C72AA04}"/>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CFE54314-C2AA-EF46-BC46-DE4F401B37C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30723" name="Header Placeholder 3">
            <a:extLst>
              <a:ext uri="{FF2B5EF4-FFF2-40B4-BE49-F238E27FC236}">
                <a16:creationId xmlns:a16="http://schemas.microsoft.com/office/drawing/2014/main" id="{E818DC8B-9771-D541-8E71-F741F40A9B8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The University of Melbourne</a:t>
            </a:r>
          </a:p>
        </p:txBody>
      </p:sp>
      <p:sp>
        <p:nvSpPr>
          <p:cNvPr id="30724" name="Date Placeholder 4">
            <a:extLst>
              <a:ext uri="{FF2B5EF4-FFF2-40B4-BE49-F238E27FC236}">
                <a16:creationId xmlns:a16="http://schemas.microsoft.com/office/drawing/2014/main" id="{E3E11F8D-25CB-094D-9B2C-A73F2FAC72D2}"/>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MELBOURNE RESEARCH</a:t>
            </a:r>
          </a:p>
        </p:txBody>
      </p:sp>
      <p:sp>
        <p:nvSpPr>
          <p:cNvPr id="30725" name="Footer Placeholder 5">
            <a:extLst>
              <a:ext uri="{FF2B5EF4-FFF2-40B4-BE49-F238E27FC236}">
                <a16:creationId xmlns:a16="http://schemas.microsoft.com/office/drawing/2014/main" id="{3DF90CA8-177E-B549-9F28-1D1CDD417CC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AU" altLang="en-US"/>
              <a:t>www.research.unimelb.edu.au</a:t>
            </a:r>
          </a:p>
        </p:txBody>
      </p:sp>
      <p:sp>
        <p:nvSpPr>
          <p:cNvPr id="30726" name="Slide Number Placeholder 6">
            <a:extLst>
              <a:ext uri="{FF2B5EF4-FFF2-40B4-BE49-F238E27FC236}">
                <a16:creationId xmlns:a16="http://schemas.microsoft.com/office/drawing/2014/main" id="{615777E4-F07E-4841-AE8B-83481F2F32C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ＭＳ Ｐゴシック" panose="020B0600070205080204" pitchFamily="34" charset="-128"/>
              </a:defRPr>
            </a:lvl1pPr>
            <a:lvl2pPr marL="742950" indent="-285750" defTabSz="990600">
              <a:defRPr>
                <a:solidFill>
                  <a:schemeClr val="tx1"/>
                </a:solidFill>
                <a:latin typeface="Arial" panose="020B0604020202020204" pitchFamily="34" charset="0"/>
                <a:ea typeface="ＭＳ Ｐゴシック" panose="020B0600070205080204" pitchFamily="34" charset="-128"/>
              </a:defRPr>
            </a:lvl2pPr>
            <a:lvl3pPr marL="1143000" indent="-228600" defTabSz="990600">
              <a:defRPr>
                <a:solidFill>
                  <a:schemeClr val="tx1"/>
                </a:solidFill>
                <a:latin typeface="Arial" panose="020B0604020202020204" pitchFamily="34" charset="0"/>
                <a:ea typeface="ＭＳ Ｐゴシック" panose="020B0600070205080204" pitchFamily="34" charset="-128"/>
              </a:defRPr>
            </a:lvl3pPr>
            <a:lvl4pPr marL="1600200" indent="-228600" defTabSz="990600">
              <a:defRPr>
                <a:solidFill>
                  <a:schemeClr val="tx1"/>
                </a:solidFill>
                <a:latin typeface="Arial" panose="020B0604020202020204" pitchFamily="34" charset="0"/>
                <a:ea typeface="ＭＳ Ｐゴシック" panose="020B0600070205080204" pitchFamily="34" charset="-128"/>
              </a:defRPr>
            </a:lvl4pPr>
            <a:lvl5pPr marL="2057400" indent="-228600" defTabSz="990600">
              <a:defRPr>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9C01F84-9112-9C4D-8853-3216477BB4B5}" type="slidenum">
              <a:rPr lang="en-AU" altLang="en-US" smtClean="0"/>
              <a:pPr/>
              <a:t>7</a:t>
            </a:fld>
            <a:endParaRPr lang="en-AU"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DC19633F-25F7-B44F-AE22-360DD0297EB9}"/>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258D0EB8-B794-3946-92AE-3CAD5A842E1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D80EDC00-CE92-E140-85C8-27AE46A6020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AED86E5-B1C3-C944-94B5-1950F0A23C4D}" type="slidenum">
              <a:rPr lang="en-US" altLang="en-US" sz="1300" smtClean="0"/>
              <a:pPr>
                <a:spcBef>
                  <a:spcPct val="0"/>
                </a:spcBef>
              </a:pPr>
              <a:t>8</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DDF5BC4-F6DA-8E49-87DC-D81E919DAD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4A8402A-F681-E54C-8840-B00C65512BE3}" type="slidenum">
              <a:rPr lang="en-US" altLang="zh-CN" smtClean="0">
                <a:latin typeface="Tahoma" panose="020B0604030504040204" pitchFamily="34" charset="0"/>
                <a:ea typeface="宋体" panose="02010600030101010101" pitchFamily="2" charset="-122"/>
              </a:rPr>
              <a:pPr>
                <a:spcBef>
                  <a:spcPct val="0"/>
                </a:spcBef>
              </a:pPr>
              <a:t>14</a:t>
            </a:fld>
            <a:endParaRPr lang="en-US" altLang="zh-CN">
              <a:latin typeface="Tahoma" panose="020B0604030504040204" pitchFamily="34" charset="0"/>
              <a:ea typeface="宋体" panose="02010600030101010101" pitchFamily="2" charset="-122"/>
            </a:endParaRPr>
          </a:p>
        </p:txBody>
      </p:sp>
      <p:sp>
        <p:nvSpPr>
          <p:cNvPr id="39938" name="Rectangle 2">
            <a:extLst>
              <a:ext uri="{FF2B5EF4-FFF2-40B4-BE49-F238E27FC236}">
                <a16:creationId xmlns:a16="http://schemas.microsoft.com/office/drawing/2014/main" id="{3537048C-FF5F-9A46-9D76-879158B4086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7E113348-4D75-0440-ACAE-285A923F77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A875D63B-5EFE-B64C-9EC9-6FD7DDC610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286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86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DDDC3D3-2E39-8641-9CFC-436D3ECC9C6B}" type="slidenum">
              <a:rPr lang="zh-CN" altLang="en-US" smtClean="0">
                <a:latin typeface="Tahoma" panose="020B0604030504040204" pitchFamily="34" charset="0"/>
                <a:ea typeface="宋体" panose="02010600030101010101" pitchFamily="2" charset="-122"/>
              </a:rPr>
              <a:pPr>
                <a:spcBef>
                  <a:spcPct val="0"/>
                </a:spcBef>
              </a:pPr>
              <a:t>15</a:t>
            </a:fld>
            <a:endParaRPr lang="en-US" altLang="zh-CN">
              <a:latin typeface="Tahoma" panose="020B0604030504040204" pitchFamily="34" charset="0"/>
              <a:ea typeface="宋体" panose="02010600030101010101" pitchFamily="2" charset="-122"/>
            </a:endParaRPr>
          </a:p>
        </p:txBody>
      </p:sp>
      <p:sp>
        <p:nvSpPr>
          <p:cNvPr id="41986" name="Rectangle 2">
            <a:extLst>
              <a:ext uri="{FF2B5EF4-FFF2-40B4-BE49-F238E27FC236}">
                <a16:creationId xmlns:a16="http://schemas.microsoft.com/office/drawing/2014/main" id="{A3DEF3E1-3E29-C445-8ED2-457A44D91D26}"/>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FD0174D-0C75-F24B-BE0A-7D4ED3A0F5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A5CF5119-E495-4049-BB4F-B2C037FEB9E6}"/>
              </a:ext>
            </a:extLst>
          </p:cNvPr>
          <p:cNvSpPr txBox="1">
            <a:spLocks noChangeArrowheads="1"/>
          </p:cNvSpPr>
          <p:nvPr userDrawn="1"/>
        </p:nvSpPr>
        <p:spPr bwMode="auto">
          <a:xfrm>
            <a:off x="3276600" y="4005263"/>
            <a:ext cx="4967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endParaRPr lang="en-US" altLang="en-US"/>
          </a:p>
        </p:txBody>
      </p:sp>
      <p:sp>
        <p:nvSpPr>
          <p:cNvPr id="4" name="Text Box 8">
            <a:extLst>
              <a:ext uri="{FF2B5EF4-FFF2-40B4-BE49-F238E27FC236}">
                <a16:creationId xmlns:a16="http://schemas.microsoft.com/office/drawing/2014/main" id="{92324E30-778F-2145-99A5-103B04D190C4}"/>
              </a:ext>
            </a:extLst>
          </p:cNvPr>
          <p:cNvSpPr txBox="1">
            <a:spLocks noChangeArrowheads="1"/>
          </p:cNvSpPr>
          <p:nvPr userDrawn="1"/>
        </p:nvSpPr>
        <p:spPr bwMode="auto">
          <a:xfrm>
            <a:off x="2843213" y="4149725"/>
            <a:ext cx="5761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endParaRPr lang="en-US" altLang="en-US"/>
          </a:p>
        </p:txBody>
      </p:sp>
      <p:sp>
        <p:nvSpPr>
          <p:cNvPr id="5129" name="Rectangle 9"/>
          <p:cNvSpPr>
            <a:spLocks noGrp="1" noChangeArrowheads="1"/>
          </p:cNvSpPr>
          <p:nvPr>
            <p:ph type="ctrTitle" sz="quarter"/>
          </p:nvPr>
        </p:nvSpPr>
        <p:spPr>
          <a:xfrm>
            <a:off x="2555875" y="4076700"/>
            <a:ext cx="5684838" cy="1470025"/>
          </a:xfrm>
        </p:spPr>
        <p:txBody>
          <a:bodyPr/>
          <a:lstStyle>
            <a:lvl1pPr algn="r">
              <a:defRPr sz="2800"/>
            </a:lvl1pPr>
          </a:lstStyle>
          <a:p>
            <a:pPr lvl="0"/>
            <a:r>
              <a:rPr lang="en-AU" noProof="0"/>
              <a:t>Click to edit Master title style</a:t>
            </a:r>
          </a:p>
        </p:txBody>
      </p:sp>
    </p:spTree>
    <p:extLst>
      <p:ext uri="{BB962C8B-B14F-4D97-AF65-F5344CB8AC3E}">
        <p14:creationId xmlns:p14="http://schemas.microsoft.com/office/powerpoint/2010/main" val="359998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40571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1477804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654241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1545096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AU"/>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Tree>
    <p:extLst>
      <p:ext uri="{BB962C8B-B14F-4D97-AF65-F5344CB8AC3E}">
        <p14:creationId xmlns:p14="http://schemas.microsoft.com/office/powerpoint/2010/main" val="506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20DA2422-6392-3745-8A6D-5B46165128B4}"/>
              </a:ext>
            </a:extLst>
          </p:cNvPr>
          <p:cNvSpPr txBox="1">
            <a:spLocks noChangeArrowheads="1"/>
          </p:cNvSpPr>
          <p:nvPr/>
        </p:nvSpPr>
        <p:spPr bwMode="auto">
          <a:xfrm>
            <a:off x="8639175" y="6491288"/>
            <a:ext cx="504825" cy="366712"/>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fld id="{EE6CFB9A-12B0-CE40-B991-0D8176420824}" type="slidenum">
              <a:rPr lang="en-AU" altLang="en-US" sz="1800" smtClean="0">
                <a:solidFill>
                  <a:schemeClr val="bg1"/>
                </a:solidFill>
              </a:rPr>
              <a:pPr eaLnBrk="1" hangingPunct="1">
                <a:spcBef>
                  <a:spcPct val="50000"/>
                </a:spcBef>
                <a:defRPr/>
              </a:pPr>
              <a:t>‹#›</a:t>
            </a:fld>
            <a:endParaRPr lang="en-AU" altLang="en-US" sz="1800">
              <a:solidFill>
                <a:schemeClr val="bg1"/>
              </a:solidFill>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a:extLst>
              <a:ext uri="{FF2B5EF4-FFF2-40B4-BE49-F238E27FC236}">
                <a16:creationId xmlns:a16="http://schemas.microsoft.com/office/drawing/2014/main" id="{5091DB81-0702-1949-BC0D-21F0F4900838}"/>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6F8F205-6E1F-124E-8220-FE7261FF03A3}" type="datetimeFigureOut">
              <a:rPr lang="en-US" altLang="en-US"/>
              <a:pPr>
                <a:defRPr/>
              </a:pPr>
              <a:t>3/4/19</a:t>
            </a:fld>
            <a:endParaRPr lang="en-US" altLang="en-US"/>
          </a:p>
        </p:txBody>
      </p:sp>
      <p:sp>
        <p:nvSpPr>
          <p:cNvPr id="6" name="Footer Placeholder 4">
            <a:extLst>
              <a:ext uri="{FF2B5EF4-FFF2-40B4-BE49-F238E27FC236}">
                <a16:creationId xmlns:a16="http://schemas.microsoft.com/office/drawing/2014/main" id="{E224007F-210A-854F-869C-1905395F5F56}"/>
              </a:ext>
            </a:extLst>
          </p:cNvPr>
          <p:cNvSpPr>
            <a:spLocks noGrp="1"/>
          </p:cNvSpPr>
          <p:nvPr>
            <p:ph type="ftr" sz="quarter" idx="11"/>
          </p:nvPr>
        </p:nvSpPr>
        <p:spPr>
          <a:xfrm>
            <a:off x="3124200" y="6356350"/>
            <a:ext cx="2895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7" name="Slide Number Placeholder 5">
            <a:extLst>
              <a:ext uri="{FF2B5EF4-FFF2-40B4-BE49-F238E27FC236}">
                <a16:creationId xmlns:a16="http://schemas.microsoft.com/office/drawing/2014/main" id="{96BDC03A-663A-9740-A3B6-EE5225A4F73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22BE431-B987-8D4B-998C-1E6B0BB15F56}" type="slidenum">
              <a:rPr lang="en-US" altLang="en-US"/>
              <a:pPr>
                <a:defRPr/>
              </a:pPr>
              <a:t>‹#›</a:t>
            </a:fld>
            <a:endParaRPr lang="en-US" altLang="en-US"/>
          </a:p>
        </p:txBody>
      </p:sp>
    </p:spTree>
    <p:extLst>
      <p:ext uri="{BB962C8B-B14F-4D97-AF65-F5344CB8AC3E}">
        <p14:creationId xmlns:p14="http://schemas.microsoft.com/office/powerpoint/2010/main" val="2072654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a:extLst>
              <a:ext uri="{FF2B5EF4-FFF2-40B4-BE49-F238E27FC236}">
                <a16:creationId xmlns:a16="http://schemas.microsoft.com/office/drawing/2014/main" id="{BCF19C5D-FB64-BD41-A35C-21B6CDB205B5}"/>
              </a:ext>
            </a:extLst>
          </p:cNvPr>
          <p:cNvSpPr>
            <a:spLocks noGrp="1"/>
          </p:cNvSpPr>
          <p:nvPr>
            <p:ph type="dt" sz="half" idx="10"/>
          </p:nvPr>
        </p:nvSpPr>
        <p:spPr/>
        <p:txBody>
          <a:bodyPr/>
          <a:lstStyle>
            <a:lvl1pPr>
              <a:defRPr/>
            </a:lvl1pPr>
          </a:lstStyle>
          <a:p>
            <a:pPr>
              <a:defRPr/>
            </a:pPr>
            <a:fld id="{1486E7F8-4EB7-724B-A46C-52B679C45B25}"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FCC34BB4-C6FD-0544-9C5E-818E786A028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51B7784-D9F1-6B42-911A-0CEB84F76A9A}"/>
              </a:ext>
            </a:extLst>
          </p:cNvPr>
          <p:cNvSpPr>
            <a:spLocks noGrp="1"/>
          </p:cNvSpPr>
          <p:nvPr>
            <p:ph type="sldNum" sz="quarter" idx="12"/>
          </p:nvPr>
        </p:nvSpPr>
        <p:spPr/>
        <p:txBody>
          <a:bodyPr/>
          <a:lstStyle>
            <a:lvl1pPr>
              <a:defRPr/>
            </a:lvl1pPr>
          </a:lstStyle>
          <a:p>
            <a:pPr>
              <a:defRPr/>
            </a:pPr>
            <a:fld id="{E0330879-0C29-C541-BE12-C21D15D07536}" type="slidenum">
              <a:rPr lang="en-US" altLang="en-US"/>
              <a:pPr>
                <a:defRPr/>
              </a:pPr>
              <a:t>‹#›</a:t>
            </a:fld>
            <a:endParaRPr lang="en-US" altLang="en-US"/>
          </a:p>
        </p:txBody>
      </p:sp>
    </p:spTree>
    <p:extLst>
      <p:ext uri="{BB962C8B-B14F-4D97-AF65-F5344CB8AC3E}">
        <p14:creationId xmlns:p14="http://schemas.microsoft.com/office/powerpoint/2010/main" val="629154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a:extLst>
              <a:ext uri="{FF2B5EF4-FFF2-40B4-BE49-F238E27FC236}">
                <a16:creationId xmlns:a16="http://schemas.microsoft.com/office/drawing/2014/main" id="{F0A59AEC-B14B-9A48-9B49-63A09212B49C}"/>
              </a:ext>
            </a:extLst>
          </p:cNvPr>
          <p:cNvSpPr>
            <a:spLocks noGrp="1"/>
          </p:cNvSpPr>
          <p:nvPr>
            <p:ph type="dt" sz="half" idx="10"/>
          </p:nvPr>
        </p:nvSpPr>
        <p:spPr/>
        <p:txBody>
          <a:bodyPr/>
          <a:lstStyle>
            <a:lvl1pPr>
              <a:defRPr/>
            </a:lvl1pPr>
          </a:lstStyle>
          <a:p>
            <a:pPr>
              <a:defRPr/>
            </a:pPr>
            <a:fld id="{ADB86C6C-6EC3-884A-9BA1-C119E7ECEA5A}"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1CABC4F2-5592-1048-A554-3442BFBD2E4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9CC6A7-EEAB-D145-97F6-F0BFED47FC98}"/>
              </a:ext>
            </a:extLst>
          </p:cNvPr>
          <p:cNvSpPr>
            <a:spLocks noGrp="1"/>
          </p:cNvSpPr>
          <p:nvPr>
            <p:ph type="sldNum" sz="quarter" idx="12"/>
          </p:nvPr>
        </p:nvSpPr>
        <p:spPr/>
        <p:txBody>
          <a:bodyPr/>
          <a:lstStyle>
            <a:lvl1pPr>
              <a:defRPr/>
            </a:lvl1pPr>
          </a:lstStyle>
          <a:p>
            <a:pPr>
              <a:defRPr/>
            </a:pPr>
            <a:fld id="{9BC23F59-1B4C-C34D-B4EB-8AA185F1DCB6}" type="slidenum">
              <a:rPr lang="en-US" altLang="en-US"/>
              <a:pPr>
                <a:defRPr/>
              </a:pPr>
              <a:t>‹#›</a:t>
            </a:fld>
            <a:endParaRPr lang="en-US" altLang="en-US"/>
          </a:p>
        </p:txBody>
      </p:sp>
    </p:spTree>
    <p:extLst>
      <p:ext uri="{BB962C8B-B14F-4D97-AF65-F5344CB8AC3E}">
        <p14:creationId xmlns:p14="http://schemas.microsoft.com/office/powerpoint/2010/main" val="1972892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a:extLst>
              <a:ext uri="{FF2B5EF4-FFF2-40B4-BE49-F238E27FC236}">
                <a16:creationId xmlns:a16="http://schemas.microsoft.com/office/drawing/2014/main" id="{36E33B3B-109E-9943-A526-A3260CAD3ED8}"/>
              </a:ext>
            </a:extLst>
          </p:cNvPr>
          <p:cNvSpPr>
            <a:spLocks noGrp="1"/>
          </p:cNvSpPr>
          <p:nvPr>
            <p:ph type="dt" sz="half" idx="10"/>
          </p:nvPr>
        </p:nvSpPr>
        <p:spPr/>
        <p:txBody>
          <a:bodyPr/>
          <a:lstStyle>
            <a:lvl1pPr>
              <a:defRPr/>
            </a:lvl1pPr>
          </a:lstStyle>
          <a:p>
            <a:pPr>
              <a:defRPr/>
            </a:pPr>
            <a:fld id="{D6ACBE52-101C-904C-AEB7-EEB94C5E45FA}"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9ACBDE8D-00A7-D04F-9F62-8C4F325ECF8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C8F4066-445E-2E46-96E5-A7D7FCFDB3B7}"/>
              </a:ext>
            </a:extLst>
          </p:cNvPr>
          <p:cNvSpPr>
            <a:spLocks noGrp="1"/>
          </p:cNvSpPr>
          <p:nvPr>
            <p:ph type="sldNum" sz="quarter" idx="12"/>
          </p:nvPr>
        </p:nvSpPr>
        <p:spPr/>
        <p:txBody>
          <a:bodyPr/>
          <a:lstStyle>
            <a:lvl1pPr>
              <a:defRPr/>
            </a:lvl1pPr>
          </a:lstStyle>
          <a:p>
            <a:pPr>
              <a:defRPr/>
            </a:pPr>
            <a:fld id="{3377A403-6BDE-0744-8885-C97C0BA62068}" type="slidenum">
              <a:rPr lang="en-US" altLang="en-US"/>
              <a:pPr>
                <a:defRPr/>
              </a:pPr>
              <a:t>‹#›</a:t>
            </a:fld>
            <a:endParaRPr lang="en-US" altLang="en-US"/>
          </a:p>
        </p:txBody>
      </p:sp>
    </p:spTree>
    <p:extLst>
      <p:ext uri="{BB962C8B-B14F-4D97-AF65-F5344CB8AC3E}">
        <p14:creationId xmlns:p14="http://schemas.microsoft.com/office/powerpoint/2010/main" val="1587339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3">
            <a:extLst>
              <a:ext uri="{FF2B5EF4-FFF2-40B4-BE49-F238E27FC236}">
                <a16:creationId xmlns:a16="http://schemas.microsoft.com/office/drawing/2014/main" id="{A5C75D54-2948-DD4C-9477-419C66EDA2FD}"/>
              </a:ext>
            </a:extLst>
          </p:cNvPr>
          <p:cNvSpPr>
            <a:spLocks noGrp="1"/>
          </p:cNvSpPr>
          <p:nvPr>
            <p:ph type="dt" sz="half" idx="10"/>
          </p:nvPr>
        </p:nvSpPr>
        <p:spPr/>
        <p:txBody>
          <a:bodyPr/>
          <a:lstStyle>
            <a:lvl1pPr>
              <a:defRPr/>
            </a:lvl1pPr>
          </a:lstStyle>
          <a:p>
            <a:pPr>
              <a:defRPr/>
            </a:pPr>
            <a:fld id="{104AF066-6C10-4741-A537-A825C2DE0FB6}" type="datetimeFigureOut">
              <a:rPr lang="en-US" altLang="en-US"/>
              <a:pPr>
                <a:defRPr/>
              </a:pPr>
              <a:t>3/4/19</a:t>
            </a:fld>
            <a:endParaRPr lang="en-US" altLang="en-US"/>
          </a:p>
        </p:txBody>
      </p:sp>
      <p:sp>
        <p:nvSpPr>
          <p:cNvPr id="6" name="Footer Placeholder 4">
            <a:extLst>
              <a:ext uri="{FF2B5EF4-FFF2-40B4-BE49-F238E27FC236}">
                <a16:creationId xmlns:a16="http://schemas.microsoft.com/office/drawing/2014/main" id="{C2CDAE48-15FA-9844-84F6-422C551C737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3EDA19E-0F01-B942-B550-6098DFB2FC6D}"/>
              </a:ext>
            </a:extLst>
          </p:cNvPr>
          <p:cNvSpPr>
            <a:spLocks noGrp="1"/>
          </p:cNvSpPr>
          <p:nvPr>
            <p:ph type="sldNum" sz="quarter" idx="12"/>
          </p:nvPr>
        </p:nvSpPr>
        <p:spPr/>
        <p:txBody>
          <a:bodyPr/>
          <a:lstStyle>
            <a:lvl1pPr>
              <a:defRPr/>
            </a:lvl1pPr>
          </a:lstStyle>
          <a:p>
            <a:pPr>
              <a:defRPr/>
            </a:pPr>
            <a:fld id="{681FC661-C416-7440-A91E-2F3DA6DA1C8C}" type="slidenum">
              <a:rPr lang="en-US" altLang="en-US"/>
              <a:pPr>
                <a:defRPr/>
              </a:pPr>
              <a:t>‹#›</a:t>
            </a:fld>
            <a:endParaRPr lang="en-US" altLang="en-US"/>
          </a:p>
        </p:txBody>
      </p:sp>
    </p:spTree>
    <p:extLst>
      <p:ext uri="{BB962C8B-B14F-4D97-AF65-F5344CB8AC3E}">
        <p14:creationId xmlns:p14="http://schemas.microsoft.com/office/powerpoint/2010/main" val="12959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4106456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3">
            <a:extLst>
              <a:ext uri="{FF2B5EF4-FFF2-40B4-BE49-F238E27FC236}">
                <a16:creationId xmlns:a16="http://schemas.microsoft.com/office/drawing/2014/main" id="{CF65F906-5646-D74D-BB98-71B4FC1FC0B6}"/>
              </a:ext>
            </a:extLst>
          </p:cNvPr>
          <p:cNvSpPr>
            <a:spLocks noGrp="1"/>
          </p:cNvSpPr>
          <p:nvPr>
            <p:ph type="dt" sz="half" idx="10"/>
          </p:nvPr>
        </p:nvSpPr>
        <p:spPr/>
        <p:txBody>
          <a:bodyPr/>
          <a:lstStyle>
            <a:lvl1pPr>
              <a:defRPr/>
            </a:lvl1pPr>
          </a:lstStyle>
          <a:p>
            <a:pPr>
              <a:defRPr/>
            </a:pPr>
            <a:fld id="{9EC7E529-723A-6B45-A7EF-6CD729BAB04B}" type="datetimeFigureOut">
              <a:rPr lang="en-US" altLang="en-US"/>
              <a:pPr>
                <a:defRPr/>
              </a:pPr>
              <a:t>3/4/19</a:t>
            </a:fld>
            <a:endParaRPr lang="en-US" altLang="en-US"/>
          </a:p>
        </p:txBody>
      </p:sp>
      <p:sp>
        <p:nvSpPr>
          <p:cNvPr id="8" name="Footer Placeholder 4">
            <a:extLst>
              <a:ext uri="{FF2B5EF4-FFF2-40B4-BE49-F238E27FC236}">
                <a16:creationId xmlns:a16="http://schemas.microsoft.com/office/drawing/2014/main" id="{C2A9CA16-969A-C74E-BEC7-319F2E13546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9DB0500-9E0D-B14D-9BE6-1D2DC63A4CAC}"/>
              </a:ext>
            </a:extLst>
          </p:cNvPr>
          <p:cNvSpPr>
            <a:spLocks noGrp="1"/>
          </p:cNvSpPr>
          <p:nvPr>
            <p:ph type="sldNum" sz="quarter" idx="12"/>
          </p:nvPr>
        </p:nvSpPr>
        <p:spPr/>
        <p:txBody>
          <a:bodyPr/>
          <a:lstStyle>
            <a:lvl1pPr>
              <a:defRPr/>
            </a:lvl1pPr>
          </a:lstStyle>
          <a:p>
            <a:pPr>
              <a:defRPr/>
            </a:pPr>
            <a:fld id="{6DFE7949-70DF-5E4F-9498-0EB7D641F27E}" type="slidenum">
              <a:rPr lang="en-US" altLang="en-US"/>
              <a:pPr>
                <a:defRPr/>
              </a:pPr>
              <a:t>‹#›</a:t>
            </a:fld>
            <a:endParaRPr lang="en-US" altLang="en-US"/>
          </a:p>
        </p:txBody>
      </p:sp>
    </p:spTree>
    <p:extLst>
      <p:ext uri="{BB962C8B-B14F-4D97-AF65-F5344CB8AC3E}">
        <p14:creationId xmlns:p14="http://schemas.microsoft.com/office/powerpoint/2010/main" val="638691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3">
            <a:extLst>
              <a:ext uri="{FF2B5EF4-FFF2-40B4-BE49-F238E27FC236}">
                <a16:creationId xmlns:a16="http://schemas.microsoft.com/office/drawing/2014/main" id="{AD801A89-EE16-6042-A06F-650981002641}"/>
              </a:ext>
            </a:extLst>
          </p:cNvPr>
          <p:cNvSpPr>
            <a:spLocks noGrp="1"/>
          </p:cNvSpPr>
          <p:nvPr>
            <p:ph type="dt" sz="half" idx="10"/>
          </p:nvPr>
        </p:nvSpPr>
        <p:spPr/>
        <p:txBody>
          <a:bodyPr/>
          <a:lstStyle>
            <a:lvl1pPr>
              <a:defRPr/>
            </a:lvl1pPr>
          </a:lstStyle>
          <a:p>
            <a:pPr>
              <a:defRPr/>
            </a:pPr>
            <a:fld id="{C541A170-41EE-B14B-8B49-11F28C672DC3}" type="datetimeFigureOut">
              <a:rPr lang="en-US" altLang="en-US"/>
              <a:pPr>
                <a:defRPr/>
              </a:pPr>
              <a:t>3/4/19</a:t>
            </a:fld>
            <a:endParaRPr lang="en-US" altLang="en-US"/>
          </a:p>
        </p:txBody>
      </p:sp>
      <p:sp>
        <p:nvSpPr>
          <p:cNvPr id="4" name="Footer Placeholder 4">
            <a:extLst>
              <a:ext uri="{FF2B5EF4-FFF2-40B4-BE49-F238E27FC236}">
                <a16:creationId xmlns:a16="http://schemas.microsoft.com/office/drawing/2014/main" id="{C6D9D7A7-ADC8-FE42-99E7-C5383BEB6FC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7D32DCE-94D4-2B43-BBBF-4106A9AEA0CC}"/>
              </a:ext>
            </a:extLst>
          </p:cNvPr>
          <p:cNvSpPr>
            <a:spLocks noGrp="1"/>
          </p:cNvSpPr>
          <p:nvPr>
            <p:ph type="sldNum" sz="quarter" idx="12"/>
          </p:nvPr>
        </p:nvSpPr>
        <p:spPr/>
        <p:txBody>
          <a:bodyPr/>
          <a:lstStyle>
            <a:lvl1pPr>
              <a:defRPr/>
            </a:lvl1pPr>
          </a:lstStyle>
          <a:p>
            <a:pPr>
              <a:defRPr/>
            </a:pPr>
            <a:fld id="{D6A05616-4EE4-7E40-9262-A972CD9E79CC}" type="slidenum">
              <a:rPr lang="en-US" altLang="en-US"/>
              <a:pPr>
                <a:defRPr/>
              </a:pPr>
              <a:t>‹#›</a:t>
            </a:fld>
            <a:endParaRPr lang="en-US" altLang="en-US"/>
          </a:p>
        </p:txBody>
      </p:sp>
    </p:spTree>
    <p:extLst>
      <p:ext uri="{BB962C8B-B14F-4D97-AF65-F5344CB8AC3E}">
        <p14:creationId xmlns:p14="http://schemas.microsoft.com/office/powerpoint/2010/main" val="346368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52E59CA-453A-0E48-A552-28BC2A9AADF1}"/>
              </a:ext>
            </a:extLst>
          </p:cNvPr>
          <p:cNvSpPr>
            <a:spLocks noGrp="1"/>
          </p:cNvSpPr>
          <p:nvPr>
            <p:ph type="dt" sz="half" idx="10"/>
          </p:nvPr>
        </p:nvSpPr>
        <p:spPr/>
        <p:txBody>
          <a:bodyPr/>
          <a:lstStyle>
            <a:lvl1pPr>
              <a:defRPr/>
            </a:lvl1pPr>
          </a:lstStyle>
          <a:p>
            <a:pPr>
              <a:defRPr/>
            </a:pPr>
            <a:fld id="{D42A9B34-D922-2C4C-88A5-4ED6A89E39AB}" type="datetimeFigureOut">
              <a:rPr lang="en-US" altLang="en-US"/>
              <a:pPr>
                <a:defRPr/>
              </a:pPr>
              <a:t>3/4/19</a:t>
            </a:fld>
            <a:endParaRPr lang="en-US" altLang="en-US"/>
          </a:p>
        </p:txBody>
      </p:sp>
      <p:sp>
        <p:nvSpPr>
          <p:cNvPr id="3" name="Footer Placeholder 4">
            <a:extLst>
              <a:ext uri="{FF2B5EF4-FFF2-40B4-BE49-F238E27FC236}">
                <a16:creationId xmlns:a16="http://schemas.microsoft.com/office/drawing/2014/main" id="{67064253-31BC-D44F-BF1F-07C1515829B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B195C95-8E20-9144-95E4-6DEFE1094B73}"/>
              </a:ext>
            </a:extLst>
          </p:cNvPr>
          <p:cNvSpPr>
            <a:spLocks noGrp="1"/>
          </p:cNvSpPr>
          <p:nvPr>
            <p:ph type="sldNum" sz="quarter" idx="12"/>
          </p:nvPr>
        </p:nvSpPr>
        <p:spPr/>
        <p:txBody>
          <a:bodyPr/>
          <a:lstStyle>
            <a:lvl1pPr>
              <a:defRPr/>
            </a:lvl1pPr>
          </a:lstStyle>
          <a:p>
            <a:pPr>
              <a:defRPr/>
            </a:pPr>
            <a:fld id="{D0305A51-0FA0-3D45-A540-4CBFE5FA0DB1}" type="slidenum">
              <a:rPr lang="en-US" altLang="en-US"/>
              <a:pPr>
                <a:defRPr/>
              </a:pPr>
              <a:t>‹#›</a:t>
            </a:fld>
            <a:endParaRPr lang="en-US" altLang="en-US"/>
          </a:p>
        </p:txBody>
      </p:sp>
    </p:spTree>
    <p:extLst>
      <p:ext uri="{BB962C8B-B14F-4D97-AF65-F5344CB8AC3E}">
        <p14:creationId xmlns:p14="http://schemas.microsoft.com/office/powerpoint/2010/main" val="1764640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3">
            <a:extLst>
              <a:ext uri="{FF2B5EF4-FFF2-40B4-BE49-F238E27FC236}">
                <a16:creationId xmlns:a16="http://schemas.microsoft.com/office/drawing/2014/main" id="{AA99ED51-4098-9348-A47F-33C889E37F20}"/>
              </a:ext>
            </a:extLst>
          </p:cNvPr>
          <p:cNvSpPr>
            <a:spLocks noGrp="1"/>
          </p:cNvSpPr>
          <p:nvPr>
            <p:ph type="dt" sz="half" idx="10"/>
          </p:nvPr>
        </p:nvSpPr>
        <p:spPr/>
        <p:txBody>
          <a:bodyPr/>
          <a:lstStyle>
            <a:lvl1pPr>
              <a:defRPr/>
            </a:lvl1pPr>
          </a:lstStyle>
          <a:p>
            <a:pPr>
              <a:defRPr/>
            </a:pPr>
            <a:fld id="{BD797392-A77E-F44D-A52D-9AFCC541F9BB}" type="datetimeFigureOut">
              <a:rPr lang="en-US" altLang="en-US"/>
              <a:pPr>
                <a:defRPr/>
              </a:pPr>
              <a:t>3/4/19</a:t>
            </a:fld>
            <a:endParaRPr lang="en-US" altLang="en-US"/>
          </a:p>
        </p:txBody>
      </p:sp>
      <p:sp>
        <p:nvSpPr>
          <p:cNvPr id="6" name="Footer Placeholder 4">
            <a:extLst>
              <a:ext uri="{FF2B5EF4-FFF2-40B4-BE49-F238E27FC236}">
                <a16:creationId xmlns:a16="http://schemas.microsoft.com/office/drawing/2014/main" id="{B9248EF7-AD38-5548-BB89-6A807A098C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C10AE10-C6CA-3F4A-B63E-759B9E071779}"/>
              </a:ext>
            </a:extLst>
          </p:cNvPr>
          <p:cNvSpPr>
            <a:spLocks noGrp="1"/>
          </p:cNvSpPr>
          <p:nvPr>
            <p:ph type="sldNum" sz="quarter" idx="12"/>
          </p:nvPr>
        </p:nvSpPr>
        <p:spPr/>
        <p:txBody>
          <a:bodyPr/>
          <a:lstStyle>
            <a:lvl1pPr>
              <a:defRPr/>
            </a:lvl1pPr>
          </a:lstStyle>
          <a:p>
            <a:pPr>
              <a:defRPr/>
            </a:pPr>
            <a:fld id="{20AC2209-71C3-794B-B763-9CFFD264D4BF}" type="slidenum">
              <a:rPr lang="en-US" altLang="en-US"/>
              <a:pPr>
                <a:defRPr/>
              </a:pPr>
              <a:t>‹#›</a:t>
            </a:fld>
            <a:endParaRPr lang="en-US" altLang="en-US"/>
          </a:p>
        </p:txBody>
      </p:sp>
    </p:spTree>
    <p:extLst>
      <p:ext uri="{BB962C8B-B14F-4D97-AF65-F5344CB8AC3E}">
        <p14:creationId xmlns:p14="http://schemas.microsoft.com/office/powerpoint/2010/main" val="4076182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3">
            <a:extLst>
              <a:ext uri="{FF2B5EF4-FFF2-40B4-BE49-F238E27FC236}">
                <a16:creationId xmlns:a16="http://schemas.microsoft.com/office/drawing/2014/main" id="{B9097E18-8385-2544-8CDE-7D60F81A8360}"/>
              </a:ext>
            </a:extLst>
          </p:cNvPr>
          <p:cNvSpPr>
            <a:spLocks noGrp="1"/>
          </p:cNvSpPr>
          <p:nvPr>
            <p:ph type="dt" sz="half" idx="10"/>
          </p:nvPr>
        </p:nvSpPr>
        <p:spPr/>
        <p:txBody>
          <a:bodyPr/>
          <a:lstStyle>
            <a:lvl1pPr>
              <a:defRPr/>
            </a:lvl1pPr>
          </a:lstStyle>
          <a:p>
            <a:pPr>
              <a:defRPr/>
            </a:pPr>
            <a:fld id="{A30796E4-2B02-2B4D-A5E4-4D1A227BBA9C}" type="datetimeFigureOut">
              <a:rPr lang="en-US" altLang="en-US"/>
              <a:pPr>
                <a:defRPr/>
              </a:pPr>
              <a:t>3/4/19</a:t>
            </a:fld>
            <a:endParaRPr lang="en-US" altLang="en-US"/>
          </a:p>
        </p:txBody>
      </p:sp>
      <p:sp>
        <p:nvSpPr>
          <p:cNvPr id="6" name="Footer Placeholder 4">
            <a:extLst>
              <a:ext uri="{FF2B5EF4-FFF2-40B4-BE49-F238E27FC236}">
                <a16:creationId xmlns:a16="http://schemas.microsoft.com/office/drawing/2014/main" id="{2AF45DC0-D092-E441-B0D0-2C9A99F7561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30AFDA7-D8AB-6148-BFA8-41F383662CF8}"/>
              </a:ext>
            </a:extLst>
          </p:cNvPr>
          <p:cNvSpPr>
            <a:spLocks noGrp="1"/>
          </p:cNvSpPr>
          <p:nvPr>
            <p:ph type="sldNum" sz="quarter" idx="12"/>
          </p:nvPr>
        </p:nvSpPr>
        <p:spPr/>
        <p:txBody>
          <a:bodyPr/>
          <a:lstStyle>
            <a:lvl1pPr>
              <a:defRPr/>
            </a:lvl1pPr>
          </a:lstStyle>
          <a:p>
            <a:pPr>
              <a:defRPr/>
            </a:pPr>
            <a:fld id="{1652CD06-333F-144B-A429-ED434DF5FDCF}" type="slidenum">
              <a:rPr lang="en-US" altLang="en-US"/>
              <a:pPr>
                <a:defRPr/>
              </a:pPr>
              <a:t>‹#›</a:t>
            </a:fld>
            <a:endParaRPr lang="en-US" altLang="en-US"/>
          </a:p>
        </p:txBody>
      </p:sp>
    </p:spTree>
    <p:extLst>
      <p:ext uri="{BB962C8B-B14F-4D97-AF65-F5344CB8AC3E}">
        <p14:creationId xmlns:p14="http://schemas.microsoft.com/office/powerpoint/2010/main" val="4121517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a:extLst>
              <a:ext uri="{FF2B5EF4-FFF2-40B4-BE49-F238E27FC236}">
                <a16:creationId xmlns:a16="http://schemas.microsoft.com/office/drawing/2014/main" id="{D6C985A8-081F-8A4D-AFC2-29DFD03FD212}"/>
              </a:ext>
            </a:extLst>
          </p:cNvPr>
          <p:cNvSpPr>
            <a:spLocks noGrp="1"/>
          </p:cNvSpPr>
          <p:nvPr>
            <p:ph type="dt" sz="half" idx="10"/>
          </p:nvPr>
        </p:nvSpPr>
        <p:spPr/>
        <p:txBody>
          <a:bodyPr/>
          <a:lstStyle>
            <a:lvl1pPr>
              <a:defRPr/>
            </a:lvl1pPr>
          </a:lstStyle>
          <a:p>
            <a:pPr>
              <a:defRPr/>
            </a:pPr>
            <a:fld id="{C8A3EA06-C0C5-3B4C-BBAE-FEE6A0F79203}"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4EA0FE41-33F6-B245-9C75-D4B749961F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4EFA2B-B165-C343-B6C0-C5321B4C1245}"/>
              </a:ext>
            </a:extLst>
          </p:cNvPr>
          <p:cNvSpPr>
            <a:spLocks noGrp="1"/>
          </p:cNvSpPr>
          <p:nvPr>
            <p:ph type="sldNum" sz="quarter" idx="12"/>
          </p:nvPr>
        </p:nvSpPr>
        <p:spPr/>
        <p:txBody>
          <a:bodyPr/>
          <a:lstStyle>
            <a:lvl1pPr>
              <a:defRPr/>
            </a:lvl1pPr>
          </a:lstStyle>
          <a:p>
            <a:pPr>
              <a:defRPr/>
            </a:pPr>
            <a:fld id="{1C4BB2F7-1EE2-984A-89C9-A3DD630878A9}" type="slidenum">
              <a:rPr lang="en-US" altLang="en-US"/>
              <a:pPr>
                <a:defRPr/>
              </a:pPr>
              <a:t>‹#›</a:t>
            </a:fld>
            <a:endParaRPr lang="en-US" altLang="en-US"/>
          </a:p>
        </p:txBody>
      </p:sp>
    </p:spTree>
    <p:extLst>
      <p:ext uri="{BB962C8B-B14F-4D97-AF65-F5344CB8AC3E}">
        <p14:creationId xmlns:p14="http://schemas.microsoft.com/office/powerpoint/2010/main" val="3003120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a:extLst>
              <a:ext uri="{FF2B5EF4-FFF2-40B4-BE49-F238E27FC236}">
                <a16:creationId xmlns:a16="http://schemas.microsoft.com/office/drawing/2014/main" id="{CAE83D5C-260F-2B46-8F3D-994A1DAF5C15}"/>
              </a:ext>
            </a:extLst>
          </p:cNvPr>
          <p:cNvSpPr>
            <a:spLocks noGrp="1"/>
          </p:cNvSpPr>
          <p:nvPr>
            <p:ph type="dt" sz="half" idx="10"/>
          </p:nvPr>
        </p:nvSpPr>
        <p:spPr/>
        <p:txBody>
          <a:bodyPr/>
          <a:lstStyle>
            <a:lvl1pPr>
              <a:defRPr/>
            </a:lvl1pPr>
          </a:lstStyle>
          <a:p>
            <a:pPr>
              <a:defRPr/>
            </a:pPr>
            <a:fld id="{69F8EB6B-0EE1-C546-B899-FCEC4A5FCB23}"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FE2FAF9E-F5A5-994A-B1ED-1CF91A7769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BE1CD35-38A5-7348-81B7-78ECAC07BE34}"/>
              </a:ext>
            </a:extLst>
          </p:cNvPr>
          <p:cNvSpPr>
            <a:spLocks noGrp="1"/>
          </p:cNvSpPr>
          <p:nvPr>
            <p:ph type="sldNum" sz="quarter" idx="12"/>
          </p:nvPr>
        </p:nvSpPr>
        <p:spPr/>
        <p:txBody>
          <a:bodyPr/>
          <a:lstStyle>
            <a:lvl1pPr>
              <a:defRPr/>
            </a:lvl1pPr>
          </a:lstStyle>
          <a:p>
            <a:pPr>
              <a:defRPr/>
            </a:pPr>
            <a:fld id="{B18EB149-E415-BA47-B7C1-8B130258AD5F}" type="slidenum">
              <a:rPr lang="en-US" altLang="en-US"/>
              <a:pPr>
                <a:defRPr/>
              </a:pPr>
              <a:t>‹#›</a:t>
            </a:fld>
            <a:endParaRPr lang="en-US" altLang="en-US"/>
          </a:p>
        </p:txBody>
      </p:sp>
    </p:spTree>
    <p:extLst>
      <p:ext uri="{BB962C8B-B14F-4D97-AF65-F5344CB8AC3E}">
        <p14:creationId xmlns:p14="http://schemas.microsoft.com/office/powerpoint/2010/main" val="157214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Tree>
    <p:extLst>
      <p:ext uri="{BB962C8B-B14F-4D97-AF65-F5344CB8AC3E}">
        <p14:creationId xmlns:p14="http://schemas.microsoft.com/office/powerpoint/2010/main" val="85916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355076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1903214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66629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56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Tree>
    <p:extLst>
      <p:ext uri="{BB962C8B-B14F-4D97-AF65-F5344CB8AC3E}">
        <p14:creationId xmlns:p14="http://schemas.microsoft.com/office/powerpoint/2010/main" val="1515099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Tree>
    <p:extLst>
      <p:ext uri="{BB962C8B-B14F-4D97-AF65-F5344CB8AC3E}">
        <p14:creationId xmlns:p14="http://schemas.microsoft.com/office/powerpoint/2010/main" val="971043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055330A3-24FB-064C-8CB9-DA378EAE085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7" name="Rectangle 8">
            <a:extLst>
              <a:ext uri="{FF2B5EF4-FFF2-40B4-BE49-F238E27FC236}">
                <a16:creationId xmlns:a16="http://schemas.microsoft.com/office/drawing/2014/main" id="{F8A20DF9-BAF4-9C48-9521-D1BCE03EA03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34" name="Text Box 10">
            <a:extLst>
              <a:ext uri="{FF2B5EF4-FFF2-40B4-BE49-F238E27FC236}">
                <a16:creationId xmlns:a16="http://schemas.microsoft.com/office/drawing/2014/main" id="{2363F56C-0BC0-AD4F-A471-FF0BABC00E78}"/>
              </a:ext>
            </a:extLst>
          </p:cNvPr>
          <p:cNvSpPr txBox="1">
            <a:spLocks noChangeArrowheads="1"/>
          </p:cNvSpPr>
          <p:nvPr/>
        </p:nvSpPr>
        <p:spPr bwMode="auto">
          <a:xfrm>
            <a:off x="8639175" y="6491288"/>
            <a:ext cx="504825" cy="366712"/>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fld id="{7615360E-D5B8-124C-BDB9-C3C1D98F42B7}" type="slidenum">
              <a:rPr lang="en-AU" altLang="en-US" sz="1800" smtClean="0">
                <a:solidFill>
                  <a:schemeClr val="bg1"/>
                </a:solidFill>
              </a:rPr>
              <a:pPr eaLnBrk="1" hangingPunct="1">
                <a:spcBef>
                  <a:spcPct val="50000"/>
                </a:spcBef>
                <a:defRPr/>
              </a:pPr>
              <a:t>‹#›</a:t>
            </a:fld>
            <a:endParaRPr lang="en-AU" altLang="en-US" sz="1800">
              <a:solidFill>
                <a:schemeClr val="bg1"/>
              </a:solidFill>
            </a:endParaRPr>
          </a:p>
        </p:txBody>
      </p:sp>
    </p:spTree>
  </p:cSld>
  <p:clrMap bg1="lt1" tx1="dk1" bg2="lt2" tx2="dk2" accent1="accent1" accent2="accent2" accent3="accent3" accent4="accent4" accent5="accent5" accent6="accent6" hlink="hlink" folHlink="folHlink"/>
  <p:sldLayoutIdLst>
    <p:sldLayoutId id="2147484655" r:id="rId1"/>
    <p:sldLayoutId id="2147484631" r:id="rId2"/>
    <p:sldLayoutId id="2147484632" r:id="rId3"/>
    <p:sldLayoutId id="2147484633" r:id="rId4"/>
    <p:sldLayoutId id="2147484634" r:id="rId5"/>
    <p:sldLayoutId id="2147484635" r:id="rId6"/>
    <p:sldLayoutId id="2147484636" r:id="rId7"/>
    <p:sldLayoutId id="2147484637" r:id="rId8"/>
    <p:sldLayoutId id="2147484638" r:id="rId9"/>
    <p:sldLayoutId id="2147484639" r:id="rId10"/>
    <p:sldLayoutId id="2147484640" r:id="rId11"/>
    <p:sldLayoutId id="2147484641" r:id="rId12"/>
    <p:sldLayoutId id="2147484642" r:id="rId13"/>
    <p:sldLayoutId id="2147484643" r:id="rId14"/>
    <p:sldLayoutId id="2147484656" r:id="rId15"/>
  </p:sldLayoutIdLst>
  <p:txStyles>
    <p:titleStyle>
      <a:lvl1pPr algn="l" rtl="0" eaLnBrk="0" fontAlgn="base" hangingPunct="0">
        <a:spcBef>
          <a:spcPct val="0"/>
        </a:spcBef>
        <a:spcAft>
          <a:spcPct val="0"/>
        </a:spcAft>
        <a:defRPr sz="3600">
          <a:solidFill>
            <a:schemeClr val="bg1"/>
          </a:solidFill>
          <a:latin typeface="+mj-lt"/>
          <a:ea typeface="+mj-ea"/>
          <a:cs typeface="ＭＳ Ｐゴシック" charset="0"/>
        </a:defRPr>
      </a:lvl1pPr>
      <a:lvl2pPr algn="l" rtl="0" eaLnBrk="0" fontAlgn="base" hangingPunct="0">
        <a:spcBef>
          <a:spcPct val="0"/>
        </a:spcBef>
        <a:spcAft>
          <a:spcPct val="0"/>
        </a:spcAft>
        <a:defRPr sz="3600">
          <a:solidFill>
            <a:schemeClr val="bg1"/>
          </a:solidFill>
          <a:latin typeface="MS Reference Sans Serif"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MS Reference Sans Serif"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MS Reference Sans Serif"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MS Reference Sans Serif"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MS Reference Sans Serif" charset="0"/>
          <a:ea typeface="ＭＳ Ｐゴシック" charset="0"/>
        </a:defRPr>
      </a:lvl6pPr>
      <a:lvl7pPr marL="914400" algn="l" rtl="0" fontAlgn="base">
        <a:spcBef>
          <a:spcPct val="0"/>
        </a:spcBef>
        <a:spcAft>
          <a:spcPct val="0"/>
        </a:spcAft>
        <a:defRPr sz="3600">
          <a:solidFill>
            <a:schemeClr val="bg1"/>
          </a:solidFill>
          <a:latin typeface="MS Reference Sans Serif" charset="0"/>
          <a:ea typeface="ＭＳ Ｐゴシック" charset="0"/>
        </a:defRPr>
      </a:lvl7pPr>
      <a:lvl8pPr marL="1371600" algn="l" rtl="0" fontAlgn="base">
        <a:spcBef>
          <a:spcPct val="0"/>
        </a:spcBef>
        <a:spcAft>
          <a:spcPct val="0"/>
        </a:spcAft>
        <a:defRPr sz="3600">
          <a:solidFill>
            <a:schemeClr val="bg1"/>
          </a:solidFill>
          <a:latin typeface="MS Reference Sans Serif" charset="0"/>
          <a:ea typeface="ＭＳ Ｐゴシック" charset="0"/>
        </a:defRPr>
      </a:lvl8pPr>
      <a:lvl9pPr marL="1828800" algn="l" rtl="0" fontAlgn="base">
        <a:spcBef>
          <a:spcPct val="0"/>
        </a:spcBef>
        <a:spcAft>
          <a:spcPct val="0"/>
        </a:spcAft>
        <a:defRPr sz="3600">
          <a:solidFill>
            <a:schemeClr val="bg1"/>
          </a:solidFill>
          <a:latin typeface="MS Reference Sans Serif"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bg1"/>
          </a:solidFill>
          <a:latin typeface="+mn-lt"/>
          <a:ea typeface="+mn-ea"/>
        </a:defRPr>
      </a:lvl2pPr>
      <a:lvl3pPr marL="1143000" indent="-228600" algn="l" rtl="0" eaLnBrk="0" fontAlgn="base" hangingPunct="0">
        <a:spcBef>
          <a:spcPct val="20000"/>
        </a:spcBef>
        <a:spcAft>
          <a:spcPct val="0"/>
        </a:spcAft>
        <a:buChar char="•"/>
        <a:defRPr sz="2000">
          <a:solidFill>
            <a:schemeClr val="bg1"/>
          </a:solidFill>
          <a:latin typeface="+mn-lt"/>
          <a:ea typeface="+mn-ea"/>
        </a:defRPr>
      </a:lvl3pPr>
      <a:lvl4pPr marL="1600200" indent="-228600" algn="l" rtl="0" eaLnBrk="0" fontAlgn="base" hangingPunct="0">
        <a:spcBef>
          <a:spcPct val="20000"/>
        </a:spcBef>
        <a:spcAft>
          <a:spcPct val="0"/>
        </a:spcAft>
        <a:buChar char="–"/>
        <a:defRPr>
          <a:solidFill>
            <a:schemeClr val="bg1"/>
          </a:solidFill>
          <a:latin typeface="+mn-lt"/>
          <a:ea typeface="+mn-ea"/>
        </a:defRPr>
      </a:lvl4pPr>
      <a:lvl5pPr marL="2057400" indent="-228600" algn="l" rtl="0" eaLnBrk="0" fontAlgn="base" hangingPunct="0">
        <a:spcBef>
          <a:spcPct val="20000"/>
        </a:spcBef>
        <a:spcAft>
          <a:spcPct val="0"/>
        </a:spcAft>
        <a:buChar char="»"/>
        <a:defRPr>
          <a:solidFill>
            <a:schemeClr val="bg1"/>
          </a:solidFill>
          <a:latin typeface="+mn-lt"/>
          <a:ea typeface="+mn-ea"/>
        </a:defRPr>
      </a:lvl5pPr>
      <a:lvl6pPr marL="2514600" indent="-228600" algn="l" rtl="0" fontAlgn="base">
        <a:spcBef>
          <a:spcPct val="20000"/>
        </a:spcBef>
        <a:spcAft>
          <a:spcPct val="0"/>
        </a:spcAft>
        <a:buChar char="»"/>
        <a:defRPr>
          <a:solidFill>
            <a:schemeClr val="bg1"/>
          </a:solidFill>
          <a:latin typeface="+mn-lt"/>
          <a:ea typeface="+mn-ea"/>
        </a:defRPr>
      </a:lvl6pPr>
      <a:lvl7pPr marL="2971800" indent="-228600" algn="l" rtl="0" fontAlgn="base">
        <a:spcBef>
          <a:spcPct val="20000"/>
        </a:spcBef>
        <a:spcAft>
          <a:spcPct val="0"/>
        </a:spcAft>
        <a:buChar char="»"/>
        <a:defRPr>
          <a:solidFill>
            <a:schemeClr val="bg1"/>
          </a:solidFill>
          <a:latin typeface="+mn-lt"/>
          <a:ea typeface="+mn-ea"/>
        </a:defRPr>
      </a:lvl7pPr>
      <a:lvl8pPr marL="3429000" indent="-228600" algn="l" rtl="0" fontAlgn="base">
        <a:spcBef>
          <a:spcPct val="20000"/>
        </a:spcBef>
        <a:spcAft>
          <a:spcPct val="0"/>
        </a:spcAft>
        <a:buChar char="»"/>
        <a:defRPr>
          <a:solidFill>
            <a:schemeClr val="bg1"/>
          </a:solidFill>
          <a:latin typeface="+mn-lt"/>
          <a:ea typeface="+mn-ea"/>
        </a:defRPr>
      </a:lvl8pPr>
      <a:lvl9pPr marL="3886200" indent="-228600" algn="l" rtl="0" fontAlgn="base">
        <a:spcBef>
          <a:spcPct val="20000"/>
        </a:spcBef>
        <a:spcAft>
          <a:spcPct val="0"/>
        </a:spcAft>
        <a:buChar char="»"/>
        <a:defRPr>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36585ED5-608C-5142-8CF7-5F1687658A3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endParaRPr lang="en-US" altLang="en-US"/>
          </a:p>
        </p:txBody>
      </p:sp>
      <p:sp>
        <p:nvSpPr>
          <p:cNvPr id="4099" name="Text Placeholder 2">
            <a:extLst>
              <a:ext uri="{FF2B5EF4-FFF2-40B4-BE49-F238E27FC236}">
                <a16:creationId xmlns:a16="http://schemas.microsoft.com/office/drawing/2014/main" id="{A5C7D4E4-5CA7-6B42-8D94-7E8A0FAC5E2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endParaRPr lang="en-US" altLang="en-US"/>
          </a:p>
        </p:txBody>
      </p:sp>
      <p:sp>
        <p:nvSpPr>
          <p:cNvPr id="4" name="Date Placeholder 3">
            <a:extLst>
              <a:ext uri="{FF2B5EF4-FFF2-40B4-BE49-F238E27FC236}">
                <a16:creationId xmlns:a16="http://schemas.microsoft.com/office/drawing/2014/main" id="{FC720306-454E-3449-A3A5-69D44132DB13}"/>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D2645DEC-1639-054B-B584-97F2C8F97B1D}" type="datetimeFigureOut">
              <a:rPr lang="en-US" altLang="en-US"/>
              <a:pPr>
                <a:defRPr/>
              </a:pPr>
              <a:t>3/4/19</a:t>
            </a:fld>
            <a:endParaRPr lang="en-US" altLang="en-US"/>
          </a:p>
        </p:txBody>
      </p:sp>
      <p:sp>
        <p:nvSpPr>
          <p:cNvPr id="5" name="Footer Placeholder 4">
            <a:extLst>
              <a:ext uri="{FF2B5EF4-FFF2-40B4-BE49-F238E27FC236}">
                <a16:creationId xmlns:a16="http://schemas.microsoft.com/office/drawing/2014/main" id="{8A7B832F-A65B-CB46-B13F-E20195D2F87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2644A305-5CDB-D743-9B4A-15DAA7728F1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BF02C1B7-7FF0-B44C-A4AE-95B4713A24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innott@unimelb.edu.a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nectar.org.a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3" Type="http://schemas.openxmlformats.org/officeDocument/2006/relationships/image" Target="../media/image79.jpeg"/><Relationship Id="rId7" Type="http://schemas.openxmlformats.org/officeDocument/2006/relationships/hyperlink" Target="http://images.google.com/imgres?imgurl=http://www.archnetco.com/images/ATL60142E1.jpg&amp;imgrefurl=http://www.archnetco.com/english/product/ATL60142.htm&amp;h=864&amp;w=985&amp;sz=66&amp;tbnid=GCU6NK8y43NtUM:&amp;tbnh=129&amp;tbnw=148&amp;hl=en&amp;start=1&amp;prev=/images?q=Internet+via+electric+wire&amp;svnum=10&amp;hl=en&amp;lr=&amp;sa=N" TargetMode="External"/><Relationship Id="rId12"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2.jpeg"/><Relationship Id="rId11" Type="http://schemas.openxmlformats.org/officeDocument/2006/relationships/image" Target="../media/image86.png"/><Relationship Id="rId5" Type="http://schemas.openxmlformats.org/officeDocument/2006/relationships/image" Target="../media/image81.jpeg"/><Relationship Id="rId10" Type="http://schemas.openxmlformats.org/officeDocument/2006/relationships/image" Target="../media/image85.png"/><Relationship Id="rId4" Type="http://schemas.openxmlformats.org/officeDocument/2006/relationships/image" Target="../media/image80.jpeg"/><Relationship Id="rId9" Type="http://schemas.openxmlformats.org/officeDocument/2006/relationships/image" Target="../media/image84.png"/><Relationship Id="rId1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hyperlink" Target="http://www.globus.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dl.acm.org/citation.cfm?id=1080667" TargetMode="External"/><Relationship Id="rId4" Type="http://schemas.openxmlformats.org/officeDocument/2006/relationships/hyperlink" Target="http://www.globus.org/alliance/publications/papers/ogsa.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ww.globus.org/toolkit/draft-ggf-ogsi-gridservice-33_2003-06-27.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jpeg"/><Relationship Id="rId9"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14.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jpeg"/><Relationship Id="rId42" Type="http://schemas.openxmlformats.org/officeDocument/2006/relationships/image" Target="../media/image45.png"/><Relationship Id="rId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image" Target="../media/image19.jpeg"/><Relationship Id="rId20" Type="http://schemas.openxmlformats.org/officeDocument/2006/relationships/image" Target="../media/image23.png"/><Relationship Id="rId29" Type="http://schemas.openxmlformats.org/officeDocument/2006/relationships/image" Target="../media/image32.png"/><Relationship Id="rId41"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png"/><Relationship Id="rId28" Type="http://schemas.openxmlformats.org/officeDocument/2006/relationships/image" Target="../media/image31.jpeg"/><Relationship Id="rId36" Type="http://schemas.openxmlformats.org/officeDocument/2006/relationships/image" Target="../media/image39.jpe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hyperlink" Target="http://eresearch.unimelb.edu.au/" TargetMode="Externa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 Id="rId27" Type="http://schemas.openxmlformats.org/officeDocument/2006/relationships/image" Target="../media/image30.jpeg"/><Relationship Id="rId30" Type="http://schemas.openxmlformats.org/officeDocument/2006/relationships/image" Target="../media/image33.jpeg"/><Relationship Id="rId35" Type="http://schemas.openxmlformats.org/officeDocument/2006/relationships/image" Target="../media/image38.jpeg"/><Relationship Id="rId43" Type="http://schemas.openxmlformats.org/officeDocument/2006/relationships/image" Target="../media/image46.png"/><Relationship Id="rId8" Type="http://schemas.openxmlformats.org/officeDocument/2006/relationships/image" Target="../media/image11.png"/><Relationship Id="rId3" Type="http://schemas.openxmlformats.org/officeDocument/2006/relationships/image" Target="../media/image7.png"/><Relationship Id="rId12" Type="http://schemas.openxmlformats.org/officeDocument/2006/relationships/image" Target="../media/image15.jpeg"/><Relationship Id="rId17" Type="http://schemas.openxmlformats.org/officeDocument/2006/relationships/image" Target="../media/image20.png"/><Relationship Id="rId25" Type="http://schemas.openxmlformats.org/officeDocument/2006/relationships/image" Target="../media/image28.jpeg"/><Relationship Id="rId33" Type="http://schemas.openxmlformats.org/officeDocument/2006/relationships/image" Target="../media/image36.png"/><Relationship Id="rId38"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810C24B-C4A2-1B44-A7BB-DA572037B3C6}"/>
              </a:ext>
            </a:extLst>
          </p:cNvPr>
          <p:cNvSpPr>
            <a:spLocks noGrp="1" noChangeArrowheads="1"/>
          </p:cNvSpPr>
          <p:nvPr>
            <p:ph type="ctrTitle"/>
          </p:nvPr>
        </p:nvSpPr>
        <p:spPr>
          <a:xfrm>
            <a:off x="1835150" y="3933825"/>
            <a:ext cx="6477000" cy="1800225"/>
          </a:xfrm>
        </p:spPr>
        <p:txBody>
          <a:bodyPr/>
          <a:lstStyle/>
          <a:p>
            <a:pPr eaLnBrk="1" hangingPunct="1"/>
            <a:r>
              <a:rPr lang="en-AU" altLang="en-US" sz="2200" i="1">
                <a:solidFill>
                  <a:schemeClr val="tx1"/>
                </a:solidFill>
              </a:rPr>
              <a:t>Cluster and Cloud Computing – Lecture 1</a:t>
            </a:r>
            <a:br>
              <a:rPr lang="en-AU" altLang="en-US" sz="2200" i="1">
                <a:solidFill>
                  <a:schemeClr val="tx1"/>
                </a:solidFill>
              </a:rPr>
            </a:br>
            <a:r>
              <a:rPr lang="en-AU" altLang="en-US" sz="1800">
                <a:solidFill>
                  <a:schemeClr val="tx1"/>
                </a:solidFill>
              </a:rPr>
              <a:t>Professor Richard O. Sinnott</a:t>
            </a:r>
            <a:br>
              <a:rPr lang="en-AU" altLang="en-US" sz="1800">
                <a:solidFill>
                  <a:schemeClr val="tx1"/>
                </a:solidFill>
              </a:rPr>
            </a:br>
            <a:r>
              <a:rPr lang="en-AU" altLang="en-US" sz="1800">
                <a:solidFill>
                  <a:schemeClr val="tx1"/>
                </a:solidFill>
              </a:rPr>
              <a:t> Director, eResearch</a:t>
            </a:r>
            <a:br>
              <a:rPr lang="en-AU" altLang="en-US" sz="1800">
                <a:solidFill>
                  <a:schemeClr val="tx1"/>
                </a:solidFill>
              </a:rPr>
            </a:br>
            <a:r>
              <a:rPr lang="en-AU" altLang="en-US" sz="1800">
                <a:solidFill>
                  <a:schemeClr val="tx1"/>
                </a:solidFill>
              </a:rPr>
              <a:t>University of Melbourne</a:t>
            </a:r>
            <a:br>
              <a:rPr lang="en-AU" altLang="en-US" sz="1800">
                <a:solidFill>
                  <a:schemeClr val="tx1"/>
                </a:solidFill>
              </a:rPr>
            </a:br>
            <a:r>
              <a:rPr lang="en-AU" altLang="en-US" sz="1800">
                <a:solidFill>
                  <a:schemeClr val="tx1"/>
                </a:solidFill>
                <a:hlinkClick r:id="rId3"/>
              </a:rPr>
              <a:t>rsinnott@unimelb.edu.au</a:t>
            </a:r>
            <a:r>
              <a:rPr lang="en-AU" altLang="en-US" sz="1800">
                <a:solidFill>
                  <a:schemeClr val="tx1"/>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EB0D9FBD-7827-D844-AC7D-85266CE82C12}"/>
              </a:ext>
            </a:extLst>
          </p:cNvPr>
          <p:cNvSpPr>
            <a:spLocks noGrp="1" noChangeArrowheads="1"/>
          </p:cNvSpPr>
          <p:nvPr>
            <p:ph type="title"/>
          </p:nvPr>
        </p:nvSpPr>
        <p:spPr>
          <a:xfrm>
            <a:off x="468313" y="-17463"/>
            <a:ext cx="8229600" cy="854076"/>
          </a:xfrm>
        </p:spPr>
        <p:txBody>
          <a:bodyPr/>
          <a:lstStyle/>
          <a:p>
            <a:pPr algn="ctr"/>
            <a:r>
              <a:rPr lang="en-US" altLang="en-US" sz="3200">
                <a:solidFill>
                  <a:schemeClr val="tx1"/>
                </a:solidFill>
              </a:rPr>
              <a:t>Course Contents</a:t>
            </a:r>
          </a:p>
        </p:txBody>
      </p:sp>
      <p:sp>
        <p:nvSpPr>
          <p:cNvPr id="34818" name="Rectangle 8">
            <a:extLst>
              <a:ext uri="{FF2B5EF4-FFF2-40B4-BE49-F238E27FC236}">
                <a16:creationId xmlns:a16="http://schemas.microsoft.com/office/drawing/2014/main" id="{E67AFADB-4341-2740-BA5A-9B104AA6AFE0}"/>
              </a:ext>
            </a:extLst>
          </p:cNvPr>
          <p:cNvSpPr txBox="1">
            <a:spLocks noChangeArrowheads="1"/>
          </p:cNvSpPr>
          <p:nvPr/>
        </p:nvSpPr>
        <p:spPr bwMode="auto">
          <a:xfrm>
            <a:off x="0" y="692150"/>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r>
              <a:rPr lang="en-US" altLang="en-US" sz="2400">
                <a:solidFill>
                  <a:srgbClr val="000000"/>
                </a:solidFill>
              </a:rPr>
              <a:t>Lectures 9 &amp; 10 – 3</a:t>
            </a:r>
            <a:r>
              <a:rPr lang="en-US" altLang="en-US" sz="2400" baseline="30000">
                <a:solidFill>
                  <a:srgbClr val="000000"/>
                </a:solidFill>
              </a:rPr>
              <a:t>rd</a:t>
            </a:r>
            <a:r>
              <a:rPr lang="en-US" altLang="en-US" sz="2400">
                <a:solidFill>
                  <a:srgbClr val="000000"/>
                </a:solidFill>
              </a:rPr>
              <a:t> April</a:t>
            </a:r>
          </a:p>
          <a:p>
            <a:pPr lvl="1"/>
            <a:r>
              <a:rPr lang="en-US" altLang="en-US" sz="1800">
                <a:solidFill>
                  <a:srgbClr val="000000"/>
                </a:solidFill>
              </a:rPr>
              <a:t>Cloud Computing – Programming Clouds: Getting to grips with the NeCTAR/UniMelb Cloud!</a:t>
            </a:r>
          </a:p>
          <a:p>
            <a:pPr lvl="2"/>
            <a:r>
              <a:rPr lang="en-US" altLang="en-US" sz="1400">
                <a:solidFill>
                  <a:srgbClr val="000000"/>
                </a:solidFill>
              </a:rPr>
              <a:t>Richard Sinnott  </a:t>
            </a:r>
            <a:r>
              <a:rPr lang="en-US" altLang="en-US" sz="1400">
                <a:solidFill>
                  <a:srgbClr val="FF6600"/>
                </a:solidFill>
              </a:rPr>
              <a:t>&amp; Farzad Khodadadi &amp; </a:t>
            </a:r>
            <a:r>
              <a:rPr lang="en-US" altLang="en-US" sz="1400">
                <a:solidFill>
                  <a:srgbClr val="0070C0"/>
                </a:solidFill>
              </a:rPr>
              <a:t>Yao Pan</a:t>
            </a:r>
          </a:p>
          <a:p>
            <a:pPr lvl="2"/>
            <a:r>
              <a:rPr lang="en-US" altLang="en-US" sz="1400">
                <a:solidFill>
                  <a:srgbClr val="000000"/>
                </a:solidFill>
              </a:rPr>
              <a:t>Introduction to Cloud Computing</a:t>
            </a:r>
          </a:p>
          <a:p>
            <a:pPr lvl="2"/>
            <a:r>
              <a:rPr lang="en-US" altLang="en-US" sz="1400">
                <a:solidFill>
                  <a:srgbClr val="FF6600"/>
                </a:solidFill>
              </a:rPr>
              <a:t>Getting to grips with OpenStack/NeCTAR</a:t>
            </a:r>
          </a:p>
          <a:p>
            <a:pPr lvl="2"/>
            <a:r>
              <a:rPr lang="en-US" altLang="en-US" sz="1400">
                <a:solidFill>
                  <a:srgbClr val="0070C0"/>
                </a:solidFill>
              </a:rPr>
              <a:t>Scripting for the Cloud (Introduction to Ansible demonstration) workshop</a:t>
            </a:r>
          </a:p>
          <a:p>
            <a:pPr lvl="2"/>
            <a:r>
              <a:rPr lang="en-US" altLang="en-US" sz="1400">
                <a:solidFill>
                  <a:srgbClr val="0070C0"/>
                </a:solidFill>
              </a:rPr>
              <a:t>(Optional!!!) Code versioning systems and GitHub (Git) workshop</a:t>
            </a:r>
          </a:p>
          <a:p>
            <a:pPr algn="ctr">
              <a:buFontTx/>
              <a:buNone/>
            </a:pPr>
            <a:r>
              <a:rPr lang="en-US" altLang="en-US" sz="2000">
                <a:solidFill>
                  <a:srgbClr val="FF0000"/>
                </a:solidFill>
              </a:rPr>
              <a:t>Second Programming Assignment handed out</a:t>
            </a:r>
          </a:p>
          <a:p>
            <a:r>
              <a:rPr lang="en-US" altLang="en-US" sz="2400">
                <a:solidFill>
                  <a:srgbClr val="000000"/>
                </a:solidFill>
              </a:rPr>
              <a:t>Lectures 11 &amp; 12 – 10</a:t>
            </a:r>
            <a:r>
              <a:rPr lang="en-US" altLang="en-US" sz="2400" baseline="30000">
                <a:solidFill>
                  <a:srgbClr val="000000"/>
                </a:solidFill>
              </a:rPr>
              <a:t>th</a:t>
            </a:r>
            <a:r>
              <a:rPr lang="en-US" altLang="en-US" sz="2400">
                <a:solidFill>
                  <a:srgbClr val="000000"/>
                </a:solidFill>
              </a:rPr>
              <a:t> April</a:t>
            </a:r>
          </a:p>
          <a:p>
            <a:pPr lvl="1"/>
            <a:r>
              <a:rPr lang="en-US" altLang="en-US" sz="1600">
                <a:solidFill>
                  <a:srgbClr val="000000"/>
                </a:solidFill>
              </a:rPr>
              <a:t>ReST, Twitter (Needed for Assignment II) &amp; Docker </a:t>
            </a:r>
          </a:p>
          <a:p>
            <a:pPr lvl="2"/>
            <a:r>
              <a:rPr lang="en-US" altLang="en-US" sz="1400">
                <a:solidFill>
                  <a:schemeClr val="tx1"/>
                </a:solidFill>
              </a:rPr>
              <a:t>Richard Sinnott, </a:t>
            </a:r>
            <a:r>
              <a:rPr lang="en-US" altLang="en-US" sz="1400">
                <a:solidFill>
                  <a:srgbClr val="FF6600"/>
                </a:solidFill>
              </a:rPr>
              <a:t>Farzad Khodadadi </a:t>
            </a:r>
            <a:r>
              <a:rPr lang="en-US" altLang="en-US" sz="1400">
                <a:solidFill>
                  <a:srgbClr val="0070C0"/>
                </a:solidFill>
              </a:rPr>
              <a:t>&amp; Yao Pan</a:t>
            </a:r>
          </a:p>
          <a:p>
            <a:pPr lvl="2"/>
            <a:r>
              <a:rPr lang="en-US" altLang="en-US" sz="1400">
                <a:solidFill>
                  <a:schemeClr val="tx1"/>
                </a:solidFill>
              </a:rPr>
              <a:t>Web services and Representational State Transfer (ReST)</a:t>
            </a:r>
          </a:p>
          <a:p>
            <a:pPr lvl="2"/>
            <a:r>
              <a:rPr lang="en-US" altLang="en-US" sz="1400">
                <a:solidFill>
                  <a:srgbClr val="FF6600"/>
                </a:solidFill>
              </a:rPr>
              <a:t>Hands-on examples of coding/demonstrating ReST and Twitter</a:t>
            </a:r>
          </a:p>
          <a:p>
            <a:pPr lvl="2"/>
            <a:r>
              <a:rPr lang="en-US" altLang="en-US" sz="1400">
                <a:solidFill>
                  <a:srgbClr val="0070C0"/>
                </a:solidFill>
              </a:rPr>
              <a:t>Introduction to Microhosting Environments and demonstration of (Docker/Docker SWARM)</a:t>
            </a:r>
          </a:p>
          <a:p>
            <a:r>
              <a:rPr lang="en-US" altLang="en-US" sz="2400">
                <a:solidFill>
                  <a:srgbClr val="000000"/>
                </a:solidFill>
              </a:rPr>
              <a:t>Lectures 13 &amp; 14 – 17</a:t>
            </a:r>
            <a:r>
              <a:rPr lang="en-US" altLang="en-US" sz="2400" baseline="30000">
                <a:solidFill>
                  <a:srgbClr val="000000"/>
                </a:solidFill>
              </a:rPr>
              <a:t>th</a:t>
            </a:r>
            <a:r>
              <a:rPr lang="en-US" altLang="en-US" sz="2400">
                <a:solidFill>
                  <a:srgbClr val="000000"/>
                </a:solidFill>
              </a:rPr>
              <a:t> April</a:t>
            </a:r>
          </a:p>
          <a:p>
            <a:pPr lvl="1"/>
            <a:r>
              <a:rPr lang="en-US" altLang="en-US" sz="1800">
                <a:solidFill>
                  <a:srgbClr val="000000"/>
                </a:solidFill>
              </a:rPr>
              <a:t>Big Data and Related Technologies </a:t>
            </a:r>
          </a:p>
          <a:p>
            <a:pPr lvl="2"/>
            <a:r>
              <a:rPr lang="en-US" altLang="en-US" sz="1400">
                <a:solidFill>
                  <a:srgbClr val="64B348"/>
                </a:solidFill>
              </a:rPr>
              <a:t>Luca Morandini (Data Architect, AURIN)</a:t>
            </a:r>
          </a:p>
          <a:p>
            <a:pPr lvl="2"/>
            <a:r>
              <a:rPr lang="en-US" altLang="en-US" sz="1400">
                <a:solidFill>
                  <a:srgbClr val="64B348"/>
                </a:solidFill>
              </a:rPr>
              <a:t>Big Data V-challenges, CAP Theorem and noSQL technologies</a:t>
            </a:r>
            <a:endParaRPr lang="en-US" altLang="en-US" sz="1400" i="1">
              <a:solidFill>
                <a:srgbClr val="000000"/>
              </a:solidFill>
            </a:endParaRPr>
          </a:p>
          <a:p>
            <a:pPr lvl="2"/>
            <a:r>
              <a:rPr lang="en-US" altLang="en-US" sz="1400">
                <a:solidFill>
                  <a:srgbClr val="64B348"/>
                </a:solidFill>
              </a:rPr>
              <a:t>CouchDB workshop via Docker</a:t>
            </a:r>
          </a:p>
          <a:p>
            <a:pPr lvl="2"/>
            <a:endParaRPr lang="en-US" altLang="en-US" sz="1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62D3CF3A-198D-8A43-88E9-70D6B3E229D7}"/>
              </a:ext>
            </a:extLst>
          </p:cNvPr>
          <p:cNvSpPr>
            <a:spLocks noGrp="1" noChangeArrowheads="1"/>
          </p:cNvSpPr>
          <p:nvPr>
            <p:ph type="title"/>
          </p:nvPr>
        </p:nvSpPr>
        <p:spPr>
          <a:xfrm>
            <a:off x="468313" y="-17463"/>
            <a:ext cx="8229600" cy="854076"/>
          </a:xfrm>
        </p:spPr>
        <p:txBody>
          <a:bodyPr/>
          <a:lstStyle/>
          <a:p>
            <a:pPr algn="ctr"/>
            <a:r>
              <a:rPr lang="en-US" altLang="en-US" sz="3200">
                <a:solidFill>
                  <a:schemeClr val="tx1"/>
                </a:solidFill>
              </a:rPr>
              <a:t>Course Contents… ctd</a:t>
            </a:r>
          </a:p>
        </p:txBody>
      </p:sp>
      <p:sp>
        <p:nvSpPr>
          <p:cNvPr id="35842" name="Rectangle 8">
            <a:extLst>
              <a:ext uri="{FF2B5EF4-FFF2-40B4-BE49-F238E27FC236}">
                <a16:creationId xmlns:a16="http://schemas.microsoft.com/office/drawing/2014/main" id="{3A6A0603-CC5B-D848-9C6D-26CCF5F6E6E0}"/>
              </a:ext>
            </a:extLst>
          </p:cNvPr>
          <p:cNvSpPr txBox="1">
            <a:spLocks noChangeArrowheads="1"/>
          </p:cNvSpPr>
          <p:nvPr/>
        </p:nvSpPr>
        <p:spPr bwMode="auto">
          <a:xfrm>
            <a:off x="395288" y="765175"/>
            <a:ext cx="849788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r>
              <a:rPr lang="en-US" altLang="en-US" sz="2400">
                <a:solidFill>
                  <a:srgbClr val="000000"/>
                </a:solidFill>
              </a:rPr>
              <a:t>Lectures 15 &amp; 16 – 24</a:t>
            </a:r>
            <a:r>
              <a:rPr lang="en-US" altLang="en-US" sz="2400" baseline="30000">
                <a:solidFill>
                  <a:srgbClr val="000000"/>
                </a:solidFill>
              </a:rPr>
              <a:t>th</a:t>
            </a:r>
            <a:r>
              <a:rPr lang="en-US" altLang="en-US" sz="2400">
                <a:solidFill>
                  <a:srgbClr val="000000"/>
                </a:solidFill>
              </a:rPr>
              <a:t> April</a:t>
            </a:r>
          </a:p>
          <a:p>
            <a:pPr lvl="1"/>
            <a:r>
              <a:rPr lang="en-US" altLang="en-US" sz="1600">
                <a:solidFill>
                  <a:srgbClr val="000000"/>
                </a:solidFill>
              </a:rPr>
              <a:t>Big Data Analytics</a:t>
            </a:r>
          </a:p>
          <a:p>
            <a:pPr lvl="2"/>
            <a:r>
              <a:rPr lang="en-US" altLang="en-US" sz="1400">
                <a:solidFill>
                  <a:srgbClr val="64B348"/>
                </a:solidFill>
              </a:rPr>
              <a:t>Luca Morandini</a:t>
            </a:r>
          </a:p>
          <a:p>
            <a:pPr lvl="2"/>
            <a:r>
              <a:rPr lang="en-US" altLang="en-US" sz="1400">
                <a:solidFill>
                  <a:srgbClr val="64B348"/>
                </a:solidFill>
              </a:rPr>
              <a:t>Big Data Technologies – Hadoop, HDFS, Spark, …</a:t>
            </a:r>
          </a:p>
          <a:p>
            <a:pPr lvl="2"/>
            <a:r>
              <a:rPr lang="en-US" altLang="en-US" sz="1400">
                <a:solidFill>
                  <a:srgbClr val="64B348"/>
                </a:solidFill>
              </a:rPr>
              <a:t>Hadoop cluster on Cloud and practical application workshop</a:t>
            </a:r>
          </a:p>
          <a:p>
            <a:pPr lvl="2"/>
            <a:r>
              <a:rPr lang="en-US" altLang="en-US" sz="1400">
                <a:solidFill>
                  <a:srgbClr val="FF0000"/>
                </a:solidFill>
              </a:rPr>
              <a:t>Discussion of 2</a:t>
            </a:r>
            <a:r>
              <a:rPr lang="en-US" altLang="en-US" sz="1400" baseline="30000">
                <a:solidFill>
                  <a:srgbClr val="FF0000"/>
                </a:solidFill>
              </a:rPr>
              <a:t>nd</a:t>
            </a:r>
            <a:r>
              <a:rPr lang="en-US" altLang="en-US" sz="1400">
                <a:solidFill>
                  <a:srgbClr val="FF0000"/>
                </a:solidFill>
              </a:rPr>
              <a:t> Programming Assignment</a:t>
            </a:r>
          </a:p>
          <a:p>
            <a:pPr lvl="2"/>
            <a:endParaRPr lang="en-US" altLang="en-US" sz="1400">
              <a:solidFill>
                <a:srgbClr val="64B348"/>
              </a:solidFill>
            </a:endParaRPr>
          </a:p>
          <a:p>
            <a:r>
              <a:rPr lang="en-US" altLang="en-US" sz="2400">
                <a:solidFill>
                  <a:srgbClr val="000000"/>
                </a:solidFill>
              </a:rPr>
              <a:t>Lectures 17 &amp; 18 – 1</a:t>
            </a:r>
            <a:r>
              <a:rPr lang="en-US" altLang="en-US" sz="2400" baseline="30000">
                <a:solidFill>
                  <a:srgbClr val="000000"/>
                </a:solidFill>
              </a:rPr>
              <a:t>st</a:t>
            </a:r>
            <a:r>
              <a:rPr lang="en-US" altLang="en-US" sz="2400">
                <a:solidFill>
                  <a:srgbClr val="000000"/>
                </a:solidFill>
              </a:rPr>
              <a:t> May</a:t>
            </a:r>
          </a:p>
          <a:p>
            <a:pPr lvl="1"/>
            <a:r>
              <a:rPr lang="en-US" altLang="en-US" sz="1600">
                <a:solidFill>
                  <a:srgbClr val="000000"/>
                </a:solidFill>
              </a:rPr>
              <a:t>Cloud Underpinnings and Other Things</a:t>
            </a:r>
          </a:p>
          <a:p>
            <a:pPr lvl="2"/>
            <a:r>
              <a:rPr lang="en-US" altLang="en-US" sz="1400">
                <a:solidFill>
                  <a:srgbClr val="000000"/>
                </a:solidFill>
              </a:rPr>
              <a:t>Richard Sinnott </a:t>
            </a:r>
            <a:r>
              <a:rPr lang="en-US" altLang="en-US" sz="1400">
                <a:solidFill>
                  <a:srgbClr val="FF6600"/>
                </a:solidFill>
              </a:rPr>
              <a:t>&amp; Farzad Khodadadi </a:t>
            </a:r>
            <a:r>
              <a:rPr lang="en-US" altLang="en-US" sz="1400">
                <a:solidFill>
                  <a:srgbClr val="00B050"/>
                </a:solidFill>
              </a:rPr>
              <a:t>&amp; Luca Morandini</a:t>
            </a:r>
          </a:p>
          <a:p>
            <a:pPr lvl="2"/>
            <a:r>
              <a:rPr lang="en-US" altLang="en-US" sz="1400">
                <a:solidFill>
                  <a:srgbClr val="000000"/>
                </a:solidFill>
              </a:rPr>
              <a:t>Virtualisation background</a:t>
            </a:r>
          </a:p>
          <a:p>
            <a:pPr lvl="2"/>
            <a:r>
              <a:rPr lang="en-US" altLang="en-US" sz="1400">
                <a:solidFill>
                  <a:srgbClr val="FF6600"/>
                </a:solidFill>
              </a:rPr>
              <a:t>Compare and Contrast AWS with NeCTAR </a:t>
            </a:r>
          </a:p>
          <a:p>
            <a:pPr lvl="2"/>
            <a:r>
              <a:rPr lang="en-US" altLang="en-US" sz="1400">
                <a:solidFill>
                  <a:srgbClr val="64B348"/>
                </a:solidFill>
              </a:rPr>
              <a:t>Serverless architectures</a:t>
            </a:r>
          </a:p>
          <a:p>
            <a:pPr lvl="2"/>
            <a:r>
              <a:rPr lang="en-US" altLang="en-US" sz="1400">
                <a:solidFill>
                  <a:srgbClr val="64B348"/>
                </a:solidFill>
              </a:rPr>
              <a:t>Demonstration of open Function as a Service (openFaaS)</a:t>
            </a:r>
          </a:p>
          <a:p>
            <a:pPr lvl="2"/>
            <a:r>
              <a:rPr lang="en-US" altLang="en-US" sz="1400">
                <a:solidFill>
                  <a:srgbClr val="FF0000"/>
                </a:solidFill>
              </a:rPr>
              <a:t>Discussion of 2</a:t>
            </a:r>
            <a:r>
              <a:rPr lang="en-US" altLang="en-US" sz="1400" baseline="30000">
                <a:solidFill>
                  <a:srgbClr val="FF0000"/>
                </a:solidFill>
              </a:rPr>
              <a:t>nd</a:t>
            </a:r>
            <a:r>
              <a:rPr lang="en-US" altLang="en-US" sz="1400">
                <a:solidFill>
                  <a:srgbClr val="FF0000"/>
                </a:solidFill>
              </a:rPr>
              <a:t> Programming Assignment</a:t>
            </a:r>
          </a:p>
          <a:p>
            <a:pPr lvl="2"/>
            <a:endParaRPr lang="en-US" altLang="en-US" sz="1400">
              <a:solidFill>
                <a:srgbClr val="FF0000"/>
              </a:solidFill>
            </a:endParaRPr>
          </a:p>
          <a:p>
            <a:r>
              <a:rPr lang="en-US" altLang="en-US" sz="2400">
                <a:solidFill>
                  <a:srgbClr val="000000"/>
                </a:solidFill>
              </a:rPr>
              <a:t>Lecture 19 &amp; 20 – 8</a:t>
            </a:r>
            <a:r>
              <a:rPr lang="en-US" altLang="en-US" sz="2400" baseline="30000">
                <a:solidFill>
                  <a:srgbClr val="000000"/>
                </a:solidFill>
              </a:rPr>
              <a:t>th</a:t>
            </a:r>
            <a:r>
              <a:rPr lang="en-US" altLang="en-US" sz="2400">
                <a:solidFill>
                  <a:srgbClr val="000000"/>
                </a:solidFill>
              </a:rPr>
              <a:t> May</a:t>
            </a:r>
          </a:p>
          <a:p>
            <a:pPr lvl="1"/>
            <a:r>
              <a:rPr lang="en-US" altLang="en-US" sz="1800">
                <a:solidFill>
                  <a:srgbClr val="000000"/>
                </a:solidFill>
              </a:rPr>
              <a:t>You (+ pizzas!)</a:t>
            </a:r>
          </a:p>
          <a:p>
            <a:pPr lvl="2"/>
            <a:r>
              <a:rPr lang="en-US" altLang="en-US" sz="1400">
                <a:solidFill>
                  <a:srgbClr val="FF0000"/>
                </a:solidFill>
              </a:rPr>
              <a:t>12 </a:t>
            </a:r>
            <a:r>
              <a:rPr lang="en-US" altLang="ja-JP" sz="1400">
                <a:solidFill>
                  <a:srgbClr val="FF0000"/>
                </a:solidFill>
              </a:rPr>
              <a:t>teams randomly chosen to present their assignment II</a:t>
            </a:r>
          </a:p>
          <a:p>
            <a:pPr lvl="2"/>
            <a:r>
              <a:rPr lang="en-US" altLang="en-US" sz="1400">
                <a:solidFill>
                  <a:srgbClr val="FF0000"/>
                </a:solidFill>
              </a:rPr>
              <a:t>15minutes each</a:t>
            </a:r>
          </a:p>
          <a:p>
            <a:pPr lvl="2">
              <a:buFontTx/>
              <a:buNone/>
            </a:pPr>
            <a:endParaRPr lang="en-US" altLang="en-US" sz="12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3668AE76-EB75-1B48-B076-5E7C0894B487}"/>
              </a:ext>
            </a:extLst>
          </p:cNvPr>
          <p:cNvSpPr>
            <a:spLocks noGrp="1" noChangeArrowheads="1"/>
          </p:cNvSpPr>
          <p:nvPr>
            <p:ph type="title"/>
          </p:nvPr>
        </p:nvSpPr>
        <p:spPr>
          <a:xfrm>
            <a:off x="468313" y="-17463"/>
            <a:ext cx="8229600" cy="854076"/>
          </a:xfrm>
        </p:spPr>
        <p:txBody>
          <a:bodyPr/>
          <a:lstStyle/>
          <a:p>
            <a:pPr algn="ctr"/>
            <a:r>
              <a:rPr lang="en-US" altLang="en-US" sz="3200">
                <a:solidFill>
                  <a:srgbClr val="000000"/>
                </a:solidFill>
              </a:rPr>
              <a:t>Course Contents… ctd</a:t>
            </a:r>
          </a:p>
        </p:txBody>
      </p:sp>
      <p:sp>
        <p:nvSpPr>
          <p:cNvPr id="36866" name="Rectangle 8">
            <a:extLst>
              <a:ext uri="{FF2B5EF4-FFF2-40B4-BE49-F238E27FC236}">
                <a16:creationId xmlns:a16="http://schemas.microsoft.com/office/drawing/2014/main" id="{A46F22B8-8881-E542-ABBD-227AE62E08BA}"/>
              </a:ext>
            </a:extLst>
          </p:cNvPr>
          <p:cNvSpPr txBox="1">
            <a:spLocks noChangeArrowheads="1"/>
          </p:cNvSpPr>
          <p:nvPr/>
        </p:nvSpPr>
        <p:spPr bwMode="auto">
          <a:xfrm>
            <a:off x="323850" y="1125538"/>
            <a:ext cx="84978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r>
              <a:rPr lang="en-US" altLang="en-US" sz="2400">
                <a:solidFill>
                  <a:srgbClr val="000000"/>
                </a:solidFill>
              </a:rPr>
              <a:t>Lecture 21 &amp; 22 – 15</a:t>
            </a:r>
            <a:r>
              <a:rPr lang="en-US" altLang="en-US" sz="2400" baseline="30000">
                <a:solidFill>
                  <a:srgbClr val="000000"/>
                </a:solidFill>
              </a:rPr>
              <a:t>th</a:t>
            </a:r>
            <a:r>
              <a:rPr lang="en-US" altLang="en-US" sz="2400">
                <a:solidFill>
                  <a:srgbClr val="000000"/>
                </a:solidFill>
              </a:rPr>
              <a:t> May</a:t>
            </a:r>
          </a:p>
          <a:p>
            <a:pPr lvl="1"/>
            <a:r>
              <a:rPr lang="en-US" altLang="en-US" sz="1800">
                <a:solidFill>
                  <a:srgbClr val="000000"/>
                </a:solidFill>
              </a:rPr>
              <a:t>Security and Clouds &amp; demonstration of assignments</a:t>
            </a:r>
          </a:p>
          <a:p>
            <a:pPr lvl="2"/>
            <a:r>
              <a:rPr lang="en-US" altLang="en-US" sz="1400">
                <a:solidFill>
                  <a:srgbClr val="000000"/>
                </a:solidFill>
              </a:rPr>
              <a:t>Richard Sinnott </a:t>
            </a:r>
            <a:r>
              <a:rPr lang="en-US" altLang="en-US" sz="1400">
                <a:solidFill>
                  <a:srgbClr val="FF0000"/>
                </a:solidFill>
              </a:rPr>
              <a:t>&amp; You</a:t>
            </a:r>
            <a:endParaRPr lang="en-US" altLang="en-US" sz="1400">
              <a:solidFill>
                <a:srgbClr val="000000"/>
              </a:solidFill>
            </a:endParaRPr>
          </a:p>
          <a:p>
            <a:pPr lvl="2"/>
            <a:r>
              <a:rPr lang="en-US" altLang="en-US" sz="1400">
                <a:solidFill>
                  <a:srgbClr val="FF0000"/>
                </a:solidFill>
              </a:rPr>
              <a:t>8 more teams randomly chosen to present their assignment II</a:t>
            </a:r>
          </a:p>
          <a:p>
            <a:pPr lvl="2"/>
            <a:r>
              <a:rPr lang="en-US" altLang="en-US" sz="1400">
                <a:solidFill>
                  <a:srgbClr val="FF0000"/>
                </a:solidFill>
              </a:rPr>
              <a:t>15minutes each</a:t>
            </a:r>
          </a:p>
          <a:p>
            <a:endParaRPr lang="en-US" altLang="en-US" sz="2400">
              <a:solidFill>
                <a:srgbClr val="000000"/>
              </a:solidFill>
            </a:endParaRPr>
          </a:p>
          <a:p>
            <a:r>
              <a:rPr lang="en-US" altLang="en-US" sz="2400">
                <a:solidFill>
                  <a:srgbClr val="000000"/>
                </a:solidFill>
              </a:rPr>
              <a:t>Lecture 23 &amp; 24 – 22</a:t>
            </a:r>
            <a:r>
              <a:rPr lang="en-US" altLang="en-US" sz="2400" baseline="30000">
                <a:solidFill>
                  <a:srgbClr val="000000"/>
                </a:solidFill>
              </a:rPr>
              <a:t>nd</a:t>
            </a:r>
            <a:r>
              <a:rPr lang="en-US" altLang="en-US" sz="2400">
                <a:solidFill>
                  <a:srgbClr val="000000"/>
                </a:solidFill>
              </a:rPr>
              <a:t> May</a:t>
            </a:r>
          </a:p>
          <a:p>
            <a:pPr lvl="1"/>
            <a:r>
              <a:rPr lang="en-US" altLang="en-US" sz="1800">
                <a:solidFill>
                  <a:srgbClr val="000000"/>
                </a:solidFill>
              </a:rPr>
              <a:t>Subject Review and Working Through Past Papers</a:t>
            </a:r>
          </a:p>
          <a:p>
            <a:pPr lvl="1"/>
            <a:r>
              <a:rPr lang="en-US" altLang="en-US" sz="1800">
                <a:solidFill>
                  <a:srgbClr val="000000"/>
                </a:solidFill>
              </a:rPr>
              <a:t>Feedback and SES</a:t>
            </a:r>
          </a:p>
          <a:p>
            <a:pPr lvl="2"/>
            <a:r>
              <a:rPr lang="en-US" altLang="en-US" sz="1400">
                <a:solidFill>
                  <a:srgbClr val="000000"/>
                </a:solidFill>
              </a:rPr>
              <a:t>Richard Sinnott</a:t>
            </a:r>
            <a:endParaRPr lang="en-US" altLang="en-US" sz="1800">
              <a:solidFill>
                <a:srgbClr val="000000"/>
              </a:solidFill>
            </a:endParaRPr>
          </a:p>
          <a:p>
            <a:pPr lvl="2"/>
            <a:endParaRPr lang="en-AU"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E62639A1-DCA4-5C4C-9C92-D15B500881EB}"/>
              </a:ext>
            </a:extLst>
          </p:cNvPr>
          <p:cNvSpPr>
            <a:spLocks noGrp="1" noChangeArrowheads="1"/>
          </p:cNvSpPr>
          <p:nvPr>
            <p:ph type="title"/>
          </p:nvPr>
        </p:nvSpPr>
        <p:spPr>
          <a:xfrm>
            <a:off x="468313" y="-17463"/>
            <a:ext cx="8229600" cy="1143001"/>
          </a:xfrm>
        </p:spPr>
        <p:txBody>
          <a:bodyPr/>
          <a:lstStyle/>
          <a:p>
            <a:pPr algn="ctr"/>
            <a:r>
              <a:rPr lang="en-US" altLang="en-US" sz="3200">
                <a:solidFill>
                  <a:srgbClr val="000000"/>
                </a:solidFill>
              </a:rPr>
              <a:t>At the end of the course….</a:t>
            </a:r>
          </a:p>
        </p:txBody>
      </p:sp>
      <p:sp>
        <p:nvSpPr>
          <p:cNvPr id="3" name="Rectangle 8">
            <a:extLst>
              <a:ext uri="{FF2B5EF4-FFF2-40B4-BE49-F238E27FC236}">
                <a16:creationId xmlns:a16="http://schemas.microsoft.com/office/drawing/2014/main" id="{CB8CB0BF-5C69-234D-868F-777CF7B592E6}"/>
              </a:ext>
            </a:extLst>
          </p:cNvPr>
          <p:cNvSpPr txBox="1">
            <a:spLocks noChangeArrowheads="1"/>
          </p:cNvSpPr>
          <p:nvPr/>
        </p:nvSpPr>
        <p:spPr bwMode="auto">
          <a:xfrm>
            <a:off x="250825" y="981075"/>
            <a:ext cx="8569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r>
              <a:rPr lang="en-AU" altLang="en-US">
                <a:solidFill>
                  <a:srgbClr val="000000"/>
                </a:solidFill>
              </a:rPr>
              <a:t>You will…</a:t>
            </a:r>
          </a:p>
          <a:p>
            <a:pPr lvl="2"/>
            <a:r>
              <a:rPr lang="en-AU" altLang="en-US" sz="1600">
                <a:solidFill>
                  <a:srgbClr val="000000"/>
                </a:solidFill>
              </a:rPr>
              <a:t>Understand more about the history of cluster and Cloud computing and the current state of the art</a:t>
            </a:r>
          </a:p>
          <a:p>
            <a:pPr lvl="2"/>
            <a:r>
              <a:rPr lang="en-AU" altLang="en-US" sz="1600">
                <a:solidFill>
                  <a:srgbClr val="000000"/>
                </a:solidFill>
              </a:rPr>
              <a:t>Know more of the domain drivers that are shaping this area – especially the current flavour of the month “big data”</a:t>
            </a:r>
          </a:p>
          <a:p>
            <a:pPr lvl="2"/>
            <a:r>
              <a:rPr lang="en-AU" altLang="en-US" sz="1600">
                <a:solidFill>
                  <a:srgbClr val="000000"/>
                </a:solidFill>
              </a:rPr>
              <a:t>Understand more on parallel systems, multi-core software development</a:t>
            </a:r>
          </a:p>
          <a:p>
            <a:pPr lvl="2"/>
            <a:r>
              <a:rPr lang="en-AU" altLang="en-US" sz="1600">
                <a:solidFill>
                  <a:srgbClr val="000000"/>
                </a:solidFill>
              </a:rPr>
              <a:t>Be able to use HPC/HTC systems</a:t>
            </a:r>
          </a:p>
          <a:p>
            <a:pPr lvl="2"/>
            <a:r>
              <a:rPr lang="en-AU" altLang="en-US" sz="1600">
                <a:solidFill>
                  <a:srgbClr val="000000"/>
                </a:solidFill>
              </a:rPr>
              <a:t>Be able to use Cloud resources</a:t>
            </a:r>
          </a:p>
          <a:p>
            <a:pPr lvl="2"/>
            <a:r>
              <a:rPr lang="en-AU" altLang="en-US" sz="1600">
                <a:solidFill>
                  <a:srgbClr val="000000"/>
                </a:solidFill>
              </a:rPr>
              <a:t>Be able to develop applications running on the Cloud</a:t>
            </a:r>
          </a:p>
          <a:p>
            <a:pPr lvl="2"/>
            <a:r>
              <a:rPr lang="en-AU" altLang="en-US" sz="1600">
                <a:solidFill>
                  <a:srgbClr val="000000"/>
                </a:solidFill>
              </a:rPr>
              <a:t>Learning about next generation data management systems</a:t>
            </a:r>
          </a:p>
          <a:p>
            <a:pPr lvl="2"/>
            <a:r>
              <a:rPr lang="en-AU" altLang="en-US" sz="1600">
                <a:solidFill>
                  <a:srgbClr val="000000"/>
                </a:solidFill>
              </a:rPr>
              <a:t>Be savvy with web based systems development</a:t>
            </a:r>
          </a:p>
          <a:p>
            <a:pPr lvl="2"/>
            <a:r>
              <a:rPr lang="en-AU" altLang="en-US" sz="1600">
                <a:solidFill>
                  <a:srgbClr val="000000"/>
                </a:solidFill>
              </a:rPr>
              <a:t>Work on a non-trivial software system development as part of a team (=how it nearly always works in the real world!)</a:t>
            </a:r>
          </a:p>
          <a:p>
            <a:pPr lvl="2"/>
            <a:r>
              <a:rPr lang="en-AU" altLang="en-US" sz="1600">
                <a:solidFill>
                  <a:srgbClr val="000000"/>
                </a:solidFill>
              </a:rPr>
              <a:t>Learn more the pulse of cities!</a:t>
            </a:r>
          </a:p>
          <a:p>
            <a:pPr lvl="2"/>
            <a:r>
              <a:rPr lang="en-AU" altLang="en-US" sz="1600">
                <a:solidFill>
                  <a:srgbClr val="000000"/>
                </a:solidFill>
              </a:rPr>
              <a:t>Have software experiences that are in great demand</a:t>
            </a:r>
          </a:p>
          <a:p>
            <a:pPr lvl="3">
              <a:buFontTx/>
              <a:buNone/>
            </a:pPr>
            <a:r>
              <a:rPr lang="en-AU" altLang="en-US" sz="1400">
                <a:solidFill>
                  <a:srgbClr val="000000"/>
                </a:solidFill>
              </a:rPr>
              <a:t>Many of my ex-students have jobs in this space (reference machine!!!)</a:t>
            </a:r>
          </a:p>
          <a:p>
            <a:pPr lvl="2"/>
            <a:r>
              <a:rPr lang="en-AU" altLang="en-US" sz="1800">
                <a:solidFill>
                  <a:schemeClr val="tx1"/>
                </a:solidFill>
              </a:rPr>
              <a:t>Have visited a data centre</a:t>
            </a:r>
          </a:p>
          <a:p>
            <a:pPr lvl="3">
              <a:buFontTx/>
              <a:buNone/>
            </a:pPr>
            <a:endParaRPr lang="en-AU" altLang="en-US" sz="1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955637E-C40A-3F40-96D9-027334853144}"/>
              </a:ext>
            </a:extLst>
          </p:cNvPr>
          <p:cNvSpPr>
            <a:spLocks noGrp="1" noChangeArrowheads="1"/>
          </p:cNvSpPr>
          <p:nvPr>
            <p:ph type="title"/>
          </p:nvPr>
        </p:nvSpPr>
        <p:spPr/>
        <p:txBody>
          <a:bodyPr/>
          <a:lstStyle/>
          <a:p>
            <a:r>
              <a:rPr lang="en-US" altLang="en-US">
                <a:solidFill>
                  <a:srgbClr val="000000"/>
                </a:solidFill>
                <a:ea typeface="宋体" panose="02010600030101010101" pitchFamily="2" charset="-122"/>
              </a:rPr>
              <a:t>Lecture Slides</a:t>
            </a:r>
          </a:p>
        </p:txBody>
      </p:sp>
      <p:sp>
        <p:nvSpPr>
          <p:cNvPr id="41986" name="Rectangle 3">
            <a:extLst>
              <a:ext uri="{FF2B5EF4-FFF2-40B4-BE49-F238E27FC236}">
                <a16:creationId xmlns:a16="http://schemas.microsoft.com/office/drawing/2014/main" id="{C2DF36FD-C867-9942-A9EF-BBC75DFE8E4D}"/>
              </a:ext>
            </a:extLst>
          </p:cNvPr>
          <p:cNvSpPr>
            <a:spLocks noGrp="1" noChangeArrowheads="1"/>
          </p:cNvSpPr>
          <p:nvPr>
            <p:ph type="body" idx="1"/>
          </p:nvPr>
        </p:nvSpPr>
        <p:spPr/>
        <p:txBody>
          <a:bodyPr/>
          <a:lstStyle/>
          <a:p>
            <a:pPr>
              <a:defRPr/>
            </a:pPr>
            <a:r>
              <a:rPr lang="en-US" sz="2600" dirty="0">
                <a:solidFill>
                  <a:srgbClr val="000000"/>
                </a:solidFill>
                <a:latin typeface="+mj-lt"/>
                <a:ea typeface="宋体" charset="0"/>
              </a:rPr>
              <a:t>On the web before lecture</a:t>
            </a:r>
          </a:p>
          <a:p>
            <a:pPr>
              <a:defRPr/>
            </a:pPr>
            <a:r>
              <a:rPr lang="en-US" sz="2600" dirty="0">
                <a:solidFill>
                  <a:srgbClr val="000000"/>
                </a:solidFill>
                <a:latin typeface="+mj-lt"/>
                <a:ea typeface="宋体" charset="0"/>
              </a:rPr>
              <a:t>They may be updated slightly before the lecture to reflect recent developments</a:t>
            </a:r>
          </a:p>
          <a:p>
            <a:pPr lvl="1">
              <a:defRPr/>
            </a:pPr>
            <a:r>
              <a:rPr lang="en-US" sz="2200" dirty="0">
                <a:solidFill>
                  <a:srgbClr val="000000"/>
                </a:solidFill>
                <a:latin typeface="+mj-lt"/>
                <a:ea typeface="宋体" charset="0"/>
              </a:rPr>
              <a:t>Or cover materials that folk want more details on from previous lectures</a:t>
            </a:r>
          </a:p>
          <a:p>
            <a:pPr>
              <a:defRPr/>
            </a:pPr>
            <a:r>
              <a:rPr lang="en-US" sz="2600" dirty="0">
                <a:solidFill>
                  <a:srgbClr val="000000"/>
                </a:solidFill>
                <a:latin typeface="+mj-lt"/>
                <a:ea typeface="宋体" charset="0"/>
              </a:rPr>
              <a:t>Other sources of materials</a:t>
            </a:r>
          </a:p>
          <a:p>
            <a:pPr lvl="1">
              <a:defRPr/>
            </a:pPr>
            <a:r>
              <a:rPr lang="en-US" sz="2200" dirty="0">
                <a:solidFill>
                  <a:srgbClr val="000000"/>
                </a:solidFill>
                <a:latin typeface="+mj-lt"/>
                <a:ea typeface="宋体" charset="0"/>
              </a:rPr>
              <a:t>Key papers</a:t>
            </a:r>
          </a:p>
          <a:p>
            <a:pPr lvl="1">
              <a:defRPr/>
            </a:pPr>
            <a:r>
              <a:rPr lang="en-US" sz="2200" dirty="0">
                <a:solidFill>
                  <a:srgbClr val="000000"/>
                </a:solidFill>
                <a:latin typeface="+mj-lt"/>
                <a:ea typeface="宋体" charset="0"/>
              </a:rPr>
              <a:t>Interesting articles</a:t>
            </a:r>
          </a:p>
          <a:p>
            <a:pPr lvl="1">
              <a:defRPr/>
            </a:pPr>
            <a:r>
              <a:rPr lang="en-US" sz="2200" dirty="0">
                <a:solidFill>
                  <a:srgbClr val="000000"/>
                </a:solidFill>
                <a:latin typeface="+mj-lt"/>
                <a:ea typeface="宋体" charset="0"/>
              </a:rPr>
              <a:t>Snippets from the web</a:t>
            </a:r>
          </a:p>
          <a:p>
            <a:pPr lvl="1">
              <a:defRPr/>
            </a:pPr>
            <a:r>
              <a:rPr lang="en-US" sz="2200" dirty="0">
                <a:solidFill>
                  <a:srgbClr val="000000"/>
                </a:solidFill>
                <a:latin typeface="+mj-lt"/>
                <a:ea typeface="宋体" charset="0"/>
              </a:rPr>
              <a:t>Crib sheets for Cloud Computing</a:t>
            </a:r>
          </a:p>
          <a:p>
            <a:pPr lvl="1">
              <a:defRPr/>
            </a:pPr>
            <a:r>
              <a:rPr lang="en-US" sz="2200" dirty="0">
                <a:solidFill>
                  <a:srgbClr val="000000"/>
                </a:solidFill>
                <a:latin typeface="+mj-lt"/>
                <a:ea typeface="宋体" charset="0"/>
              </a:rPr>
              <a:t>Crib sheets for HPC</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8289832-9472-C646-BB8A-CE5BE0772753}"/>
              </a:ext>
            </a:extLst>
          </p:cNvPr>
          <p:cNvSpPr>
            <a:spLocks noGrp="1" noChangeArrowheads="1"/>
          </p:cNvSpPr>
          <p:nvPr>
            <p:ph type="title"/>
          </p:nvPr>
        </p:nvSpPr>
        <p:spPr/>
        <p:txBody>
          <a:bodyPr/>
          <a:lstStyle/>
          <a:p>
            <a:pPr eaLnBrk="1" hangingPunct="1"/>
            <a:r>
              <a:rPr lang="en-US" altLang="en-US">
                <a:solidFill>
                  <a:srgbClr val="000000"/>
                </a:solidFill>
                <a:ea typeface="宋体" panose="02010600030101010101" pitchFamily="2" charset="-122"/>
              </a:rPr>
              <a:t>Course Assessment</a:t>
            </a:r>
          </a:p>
        </p:txBody>
      </p:sp>
      <p:sp>
        <p:nvSpPr>
          <p:cNvPr id="44034" name="Rectangle 3">
            <a:extLst>
              <a:ext uri="{FF2B5EF4-FFF2-40B4-BE49-F238E27FC236}">
                <a16:creationId xmlns:a16="http://schemas.microsoft.com/office/drawing/2014/main" id="{59317B63-5F5D-A34B-915C-150682672493}"/>
              </a:ext>
            </a:extLst>
          </p:cNvPr>
          <p:cNvSpPr>
            <a:spLocks noGrp="1" noChangeArrowheads="1"/>
          </p:cNvSpPr>
          <p:nvPr>
            <p:ph type="body" idx="1"/>
          </p:nvPr>
        </p:nvSpPr>
        <p:spPr/>
        <p:txBody>
          <a:bodyPr/>
          <a:lstStyle/>
          <a:p>
            <a:pPr eaLnBrk="1" hangingPunct="1">
              <a:defRPr/>
            </a:pPr>
            <a:r>
              <a:rPr lang="en-US" dirty="0">
                <a:solidFill>
                  <a:srgbClr val="000000"/>
                </a:solidFill>
                <a:latin typeface="+mj-lt"/>
                <a:ea typeface="宋体" charset="0"/>
              </a:rPr>
              <a:t>Assignments</a:t>
            </a:r>
          </a:p>
          <a:p>
            <a:pPr lvl="1" eaLnBrk="1" hangingPunct="1">
              <a:defRPr/>
            </a:pPr>
            <a:r>
              <a:rPr lang="en-US" dirty="0">
                <a:solidFill>
                  <a:srgbClr val="000000"/>
                </a:solidFill>
                <a:latin typeface="+mj-lt"/>
                <a:ea typeface="宋体" charset="0"/>
              </a:rPr>
              <a:t>During semester worth 50%</a:t>
            </a:r>
          </a:p>
          <a:p>
            <a:pPr lvl="1" eaLnBrk="1" hangingPunct="1">
              <a:defRPr/>
            </a:pPr>
            <a:r>
              <a:rPr lang="en-US" dirty="0">
                <a:solidFill>
                  <a:srgbClr val="000000"/>
                </a:solidFill>
                <a:latin typeface="+mj-lt"/>
                <a:ea typeface="宋体" charset="0"/>
              </a:rPr>
              <a:t>Expected to take about 40+ hours</a:t>
            </a:r>
          </a:p>
          <a:p>
            <a:pPr eaLnBrk="1" hangingPunct="1">
              <a:defRPr/>
            </a:pPr>
            <a:r>
              <a:rPr lang="en-US" dirty="0">
                <a:solidFill>
                  <a:srgbClr val="000000"/>
                </a:solidFill>
                <a:latin typeface="+mj-lt"/>
                <a:ea typeface="宋体" charset="0"/>
              </a:rPr>
              <a:t>Written examination</a:t>
            </a:r>
          </a:p>
          <a:p>
            <a:pPr lvl="1" eaLnBrk="1" hangingPunct="1">
              <a:defRPr/>
            </a:pPr>
            <a:r>
              <a:rPr lang="en-US" dirty="0">
                <a:solidFill>
                  <a:srgbClr val="000000"/>
                </a:solidFill>
                <a:latin typeface="+mj-lt"/>
                <a:ea typeface="宋体" charset="0"/>
              </a:rPr>
              <a:t>A written examination (two hours) at the end of the semester worth 50%</a:t>
            </a:r>
          </a:p>
          <a:p>
            <a:pPr eaLnBrk="1" hangingPunct="1">
              <a:defRPr/>
            </a:pPr>
            <a:r>
              <a:rPr lang="en-US" dirty="0">
                <a:solidFill>
                  <a:srgbClr val="000000"/>
                </a:solidFill>
                <a:latin typeface="+mj-lt"/>
                <a:ea typeface="宋体" charset="0"/>
              </a:rPr>
              <a:t>All components must be completed satisfactorily to pass the subject</a:t>
            </a:r>
          </a:p>
          <a:p>
            <a:pPr lvl="1" eaLnBrk="1" hangingPunct="1">
              <a:defRPr/>
            </a:pPr>
            <a:r>
              <a:rPr lang="en-US" dirty="0">
                <a:solidFill>
                  <a:srgbClr val="000000"/>
                </a:solidFill>
                <a:latin typeface="+mj-lt"/>
                <a:ea typeface="宋体" charset="0"/>
              </a:rPr>
              <a:t>At least 50% in all assignments + exam</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2FFA4D1A-B4C2-7441-B9DA-CF9F5C3C4F78}"/>
              </a:ext>
            </a:extLst>
          </p:cNvPr>
          <p:cNvSpPr>
            <a:spLocks noGrp="1" noChangeArrowheads="1"/>
          </p:cNvSpPr>
          <p:nvPr>
            <p:ph type="title"/>
          </p:nvPr>
        </p:nvSpPr>
        <p:spPr>
          <a:xfrm>
            <a:off x="457200" y="-26988"/>
            <a:ext cx="8229600" cy="1143001"/>
          </a:xfrm>
        </p:spPr>
        <p:txBody>
          <a:bodyPr/>
          <a:lstStyle/>
          <a:p>
            <a:pPr algn="ctr" eaLnBrk="1" hangingPunct="1"/>
            <a:r>
              <a:rPr lang="en-AU" altLang="en-US">
                <a:solidFill>
                  <a:srgbClr val="000000"/>
                </a:solidFill>
                <a:ea typeface="宋体" panose="02010600030101010101" pitchFamily="2" charset="-122"/>
              </a:rPr>
              <a:t>Assessments</a:t>
            </a:r>
            <a:endParaRPr lang="en-US" altLang="en-US">
              <a:solidFill>
                <a:srgbClr val="000000"/>
              </a:solidFill>
              <a:ea typeface="宋体" panose="02010600030101010101" pitchFamily="2" charset="-122"/>
            </a:endParaRPr>
          </a:p>
        </p:txBody>
      </p:sp>
      <p:sp>
        <p:nvSpPr>
          <p:cNvPr id="43010" name="Rectangle 3">
            <a:extLst>
              <a:ext uri="{FF2B5EF4-FFF2-40B4-BE49-F238E27FC236}">
                <a16:creationId xmlns:a16="http://schemas.microsoft.com/office/drawing/2014/main" id="{774C1712-B275-2642-A0D2-5908271AF732}"/>
              </a:ext>
            </a:extLst>
          </p:cNvPr>
          <p:cNvSpPr>
            <a:spLocks noGrp="1" noChangeArrowheads="1"/>
          </p:cNvSpPr>
          <p:nvPr>
            <p:ph type="body" idx="1"/>
          </p:nvPr>
        </p:nvSpPr>
        <p:spPr>
          <a:xfrm>
            <a:off x="395288" y="765175"/>
            <a:ext cx="8229600" cy="4525963"/>
          </a:xfrm>
        </p:spPr>
        <p:txBody>
          <a:bodyPr/>
          <a:lstStyle/>
          <a:p>
            <a:pPr eaLnBrk="1" hangingPunct="1"/>
            <a:r>
              <a:rPr lang="en-US" altLang="en-US">
                <a:solidFill>
                  <a:srgbClr val="000000"/>
                </a:solidFill>
                <a:ea typeface="宋体" panose="02010600030101010101" pitchFamily="2" charset="-122"/>
              </a:rPr>
              <a:t>(Mini Team) Assignment 1 – 10 marks</a:t>
            </a:r>
          </a:p>
          <a:p>
            <a:pPr lvl="1" eaLnBrk="1" hangingPunct="1"/>
            <a:r>
              <a:rPr lang="en-AU" altLang="en-US">
                <a:solidFill>
                  <a:srgbClr val="000000"/>
                </a:solidFill>
                <a:ea typeface="宋体" panose="02010600030101010101" pitchFamily="2" charset="-122"/>
              </a:rPr>
              <a:t>HPC exercise (search/analyse large text file)</a:t>
            </a:r>
            <a:endParaRPr lang="en-US" altLang="en-US">
              <a:solidFill>
                <a:srgbClr val="000000"/>
              </a:solidFill>
              <a:ea typeface="宋体" panose="02010600030101010101" pitchFamily="2" charset="-122"/>
            </a:endParaRPr>
          </a:p>
          <a:p>
            <a:pPr eaLnBrk="1" hangingPunct="1"/>
            <a:r>
              <a:rPr lang="en-US" altLang="en-US">
                <a:solidFill>
                  <a:srgbClr val="000000"/>
                </a:solidFill>
                <a:ea typeface="宋体" panose="02010600030101010101" pitchFamily="2" charset="-122"/>
              </a:rPr>
              <a:t>(Big Team) Assignment (40 marks)</a:t>
            </a:r>
          </a:p>
          <a:p>
            <a:pPr lvl="1" eaLnBrk="1" hangingPunct="1"/>
            <a:r>
              <a:rPr lang="en-US" altLang="en-US">
                <a:solidFill>
                  <a:srgbClr val="000000"/>
                </a:solidFill>
                <a:ea typeface="宋体" panose="02010600030101010101" pitchFamily="2" charset="-122"/>
              </a:rPr>
              <a:t>Social media analytics on the Cloud</a:t>
            </a:r>
          </a:p>
          <a:p>
            <a:pPr lvl="1" eaLnBrk="1" hangingPunct="1"/>
            <a:r>
              <a:rPr lang="en-US" altLang="en-US">
                <a:solidFill>
                  <a:srgbClr val="000000"/>
                </a:solidFill>
                <a:ea typeface="宋体" panose="02010600030101010101" pitchFamily="2" charset="-122"/>
              </a:rPr>
              <a:t>Team-based approach</a:t>
            </a:r>
          </a:p>
          <a:p>
            <a:pPr lvl="1" eaLnBrk="1" hangingPunct="1"/>
            <a:r>
              <a:rPr lang="en-US" altLang="en-US">
                <a:solidFill>
                  <a:srgbClr val="000000"/>
                </a:solidFill>
                <a:ea typeface="宋体" panose="02010600030101010101" pitchFamily="2" charset="-122"/>
              </a:rPr>
              <a:t>Self organise vs be organised</a:t>
            </a:r>
          </a:p>
          <a:p>
            <a:pPr lvl="2" eaLnBrk="1" hangingPunct="1"/>
            <a:r>
              <a:rPr lang="en-US" altLang="en-US" sz="1800">
                <a:solidFill>
                  <a:srgbClr val="000000"/>
                </a:solidFill>
                <a:ea typeface="宋体" panose="02010600030101010101" pitchFamily="2" charset="-122"/>
              </a:rPr>
              <a:t>Importance of being a team player!</a:t>
            </a:r>
          </a:p>
          <a:p>
            <a:pPr lvl="2" eaLnBrk="1" hangingPunct="1"/>
            <a:r>
              <a:rPr lang="en-US" altLang="en-US" sz="1800">
                <a:solidFill>
                  <a:srgbClr val="000000"/>
                </a:solidFill>
                <a:ea typeface="宋体" panose="02010600030101010101" pitchFamily="2" charset="-122"/>
              </a:rPr>
              <a:t>Peer review…</a:t>
            </a:r>
          </a:p>
          <a:p>
            <a:pPr eaLnBrk="1" hangingPunct="1"/>
            <a:r>
              <a:rPr lang="en-US" altLang="en-US" sz="3200">
                <a:solidFill>
                  <a:srgbClr val="000000"/>
                </a:solidFill>
                <a:ea typeface="宋体" panose="02010600030101010101" pitchFamily="2" charset="-122"/>
              </a:rPr>
              <a:t>Exam – 50 marks</a:t>
            </a:r>
          </a:p>
          <a:p>
            <a:pPr eaLnBrk="1" hangingPunct="1"/>
            <a:r>
              <a:rPr lang="en-US" altLang="en-US" sz="3200">
                <a:solidFill>
                  <a:srgbClr val="000000"/>
                </a:solidFill>
                <a:ea typeface="宋体" panose="02010600030101010101" pitchFamily="2" charset="-122"/>
              </a:rPr>
              <a:t>Note</a:t>
            </a:r>
          </a:p>
          <a:p>
            <a:pPr lvl="1" eaLnBrk="1" hangingPunct="1"/>
            <a:r>
              <a:rPr lang="en-US" altLang="en-US">
                <a:solidFill>
                  <a:srgbClr val="000000"/>
                </a:solidFill>
                <a:ea typeface="宋体" panose="02010600030101010101" pitchFamily="2" charset="-122"/>
              </a:rPr>
              <a:t>Importance of original work </a:t>
            </a:r>
          </a:p>
          <a:p>
            <a:pPr lvl="2" eaLnBrk="1" hangingPunct="1"/>
            <a:r>
              <a:rPr lang="en-US" altLang="en-US">
                <a:solidFill>
                  <a:srgbClr val="000000"/>
                </a:solidFill>
                <a:ea typeface="宋体" panose="02010600030101010101" pitchFamily="2" charset="-122"/>
              </a:rPr>
              <a:t>Collusion “seriously frowned” upon</a:t>
            </a:r>
          </a:p>
          <a:p>
            <a:pPr lvl="2" eaLnBrk="1" hangingPunct="1"/>
            <a:r>
              <a:rPr lang="en-US" altLang="en-US">
                <a:solidFill>
                  <a:srgbClr val="000000"/>
                </a:solidFill>
                <a:ea typeface="宋体" panose="02010600030101010101" pitchFamily="2" charset="-122"/>
              </a:rPr>
              <a:t>Use of Turnitin &amp; MOSS </a:t>
            </a:r>
          </a:p>
          <a:p>
            <a:pPr eaLnBrk="1" hangingPunct="1"/>
            <a:endParaRPr lang="en-US" altLang="en-US" sz="3200">
              <a:solidFill>
                <a:srgbClr val="000000"/>
              </a:solidFill>
              <a:ea typeface="宋体" panose="02010600030101010101" pitchFamily="2"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C325FF52-C997-084E-AD04-B2C0FAE8EAB8}"/>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Computational Resources</a:t>
            </a:r>
          </a:p>
        </p:txBody>
      </p:sp>
      <p:sp>
        <p:nvSpPr>
          <p:cNvPr id="44034" name="Rectangle 3">
            <a:extLst>
              <a:ext uri="{FF2B5EF4-FFF2-40B4-BE49-F238E27FC236}">
                <a16:creationId xmlns:a16="http://schemas.microsoft.com/office/drawing/2014/main" id="{3F08273D-1C79-C540-B921-78D1DE702505}"/>
              </a:ext>
            </a:extLst>
          </p:cNvPr>
          <p:cNvSpPr>
            <a:spLocks noGrp="1" noChangeArrowheads="1"/>
          </p:cNvSpPr>
          <p:nvPr>
            <p:ph type="body" idx="1"/>
          </p:nvPr>
        </p:nvSpPr>
        <p:spPr>
          <a:xfrm>
            <a:off x="250825" y="1125538"/>
            <a:ext cx="8785225" cy="4525962"/>
          </a:xfrm>
        </p:spPr>
        <p:txBody>
          <a:bodyPr/>
          <a:lstStyle/>
          <a:p>
            <a:pPr eaLnBrk="1" hangingPunct="1">
              <a:lnSpc>
                <a:spcPct val="80000"/>
              </a:lnSpc>
            </a:pPr>
            <a:r>
              <a:rPr lang="en-US" altLang="en-US" sz="2600">
                <a:solidFill>
                  <a:srgbClr val="000000"/>
                </a:solidFill>
                <a:ea typeface="宋体" panose="02010600030101010101" pitchFamily="2" charset="-122"/>
              </a:rPr>
              <a:t>Departmental Computing Resources:</a:t>
            </a:r>
          </a:p>
          <a:p>
            <a:pPr lvl="1" eaLnBrk="1" hangingPunct="1">
              <a:lnSpc>
                <a:spcPct val="80000"/>
              </a:lnSpc>
            </a:pPr>
            <a:r>
              <a:rPr lang="en-US" altLang="en-US" sz="2200">
                <a:solidFill>
                  <a:srgbClr val="000000"/>
                </a:solidFill>
                <a:ea typeface="宋体" panose="02010600030101010101" pitchFamily="2" charset="-122"/>
              </a:rPr>
              <a:t>You all have access to PCs in the lab with Linux and Eclipse installed</a:t>
            </a:r>
          </a:p>
          <a:p>
            <a:pPr lvl="1" eaLnBrk="1" hangingPunct="1">
              <a:lnSpc>
                <a:spcPct val="80000"/>
              </a:lnSpc>
            </a:pPr>
            <a:r>
              <a:rPr lang="en-US" altLang="en-US" sz="2200">
                <a:solidFill>
                  <a:srgbClr val="000000"/>
                </a:solidFill>
                <a:ea typeface="宋体" panose="02010600030101010101" pitchFamily="2" charset="-122"/>
              </a:rPr>
              <a:t>Any local issues then talk to CIS technical staff</a:t>
            </a:r>
          </a:p>
          <a:p>
            <a:pPr eaLnBrk="1" hangingPunct="1">
              <a:lnSpc>
                <a:spcPct val="80000"/>
              </a:lnSpc>
            </a:pPr>
            <a:r>
              <a:rPr lang="en-US" altLang="en-US" sz="2600">
                <a:solidFill>
                  <a:srgbClr val="000000"/>
                </a:solidFill>
                <a:ea typeface="宋体" panose="02010600030101010101" pitchFamily="2" charset="-122"/>
              </a:rPr>
              <a:t>HPC systems</a:t>
            </a:r>
          </a:p>
          <a:p>
            <a:pPr lvl="1" eaLnBrk="1" hangingPunct="1">
              <a:lnSpc>
                <a:spcPct val="80000"/>
              </a:lnSpc>
            </a:pPr>
            <a:r>
              <a:rPr lang="en-US" altLang="en-US" sz="2200">
                <a:solidFill>
                  <a:srgbClr val="000000"/>
                </a:solidFill>
                <a:ea typeface="宋体" panose="02010600030101010101" pitchFamily="2" charset="-122"/>
              </a:rPr>
              <a:t>SPARTAN cluster – general purpose cluster for UniMelb</a:t>
            </a:r>
          </a:p>
          <a:p>
            <a:pPr lvl="2" eaLnBrk="1" hangingPunct="1">
              <a:lnSpc>
                <a:spcPct val="80000"/>
              </a:lnSpc>
            </a:pPr>
            <a:r>
              <a:rPr lang="en-US" altLang="en-US" sz="1800">
                <a:solidFill>
                  <a:srgbClr val="000000"/>
                </a:solidFill>
                <a:ea typeface="宋体" panose="02010600030101010101" pitchFamily="2" charset="-122"/>
              </a:rPr>
              <a:t>Provisioned last year </a:t>
            </a:r>
          </a:p>
          <a:p>
            <a:pPr lvl="2" eaLnBrk="1" hangingPunct="1">
              <a:lnSpc>
                <a:spcPct val="80000"/>
              </a:lnSpc>
            </a:pPr>
            <a:r>
              <a:rPr lang="en-US" altLang="en-US" sz="1800">
                <a:solidFill>
                  <a:srgbClr val="000000"/>
                </a:solidFill>
                <a:ea typeface="宋体" panose="02010600030101010101" pitchFamily="2" charset="-122"/>
              </a:rPr>
              <a:t>Reasonable grunt, but… UniMelb!</a:t>
            </a:r>
            <a:endParaRPr lang="en-US" altLang="en-US" sz="2200">
              <a:solidFill>
                <a:srgbClr val="000000"/>
              </a:solidFill>
              <a:ea typeface="宋体" panose="02010600030101010101" pitchFamily="2" charset="-122"/>
            </a:endParaRPr>
          </a:p>
          <a:p>
            <a:pPr eaLnBrk="1" hangingPunct="1">
              <a:lnSpc>
                <a:spcPct val="80000"/>
              </a:lnSpc>
            </a:pPr>
            <a:r>
              <a:rPr lang="en-US" altLang="en-US" sz="2600">
                <a:solidFill>
                  <a:srgbClr val="000000"/>
                </a:solidFill>
                <a:ea typeface="宋体" panose="02010600030101010101" pitchFamily="2" charset="-122"/>
              </a:rPr>
              <a:t>Cloud resources </a:t>
            </a:r>
          </a:p>
          <a:p>
            <a:pPr lvl="1" eaLnBrk="1" hangingPunct="1">
              <a:lnSpc>
                <a:spcPct val="80000"/>
              </a:lnSpc>
            </a:pPr>
            <a:r>
              <a:rPr lang="en-US" altLang="en-US" sz="2200">
                <a:solidFill>
                  <a:srgbClr val="000000"/>
                </a:solidFill>
                <a:ea typeface="宋体" panose="02010600030101010101" pitchFamily="2" charset="-122"/>
              </a:rPr>
              <a:t>NeCTAR research cloud – </a:t>
            </a:r>
            <a:r>
              <a:rPr lang="en-US" altLang="en-US" sz="2200">
                <a:solidFill>
                  <a:srgbClr val="000000"/>
                </a:solidFill>
                <a:ea typeface="宋体" panose="02010600030101010101" pitchFamily="2" charset="-122"/>
                <a:hlinkClick r:id="rId3"/>
              </a:rPr>
              <a:t>www.nectar.org.au</a:t>
            </a:r>
            <a:endParaRPr lang="en-US" altLang="en-US" sz="2200">
              <a:solidFill>
                <a:srgbClr val="000000"/>
              </a:solidFill>
              <a:ea typeface="宋体" panose="02010600030101010101" pitchFamily="2" charset="-122"/>
            </a:endParaRPr>
          </a:p>
          <a:p>
            <a:pPr lvl="1" eaLnBrk="1" hangingPunct="1">
              <a:lnSpc>
                <a:spcPct val="80000"/>
              </a:lnSpc>
            </a:pPr>
            <a:r>
              <a:rPr lang="en-US" altLang="en-US" sz="2200">
                <a:solidFill>
                  <a:srgbClr val="000000"/>
                </a:solidFill>
                <a:ea typeface="宋体" panose="02010600030101010101" pitchFamily="2" charset="-122"/>
              </a:rPr>
              <a:t>30,000 servers across Australia (availability zones)</a:t>
            </a:r>
          </a:p>
          <a:p>
            <a:pPr lvl="2" eaLnBrk="1" hangingPunct="1">
              <a:lnSpc>
                <a:spcPct val="80000"/>
              </a:lnSpc>
            </a:pPr>
            <a:r>
              <a:rPr lang="en-US" altLang="en-US" sz="1800">
                <a:solidFill>
                  <a:srgbClr val="000000"/>
                </a:solidFill>
                <a:ea typeface="宋体" panose="02010600030101010101" pitchFamily="2" charset="-122"/>
              </a:rPr>
              <a:t>Small (4Gb), medium, large, xlarge, xxlarge (64Gb)</a:t>
            </a:r>
          </a:p>
          <a:p>
            <a:pPr lvl="2" eaLnBrk="1" hangingPunct="1">
              <a:lnSpc>
                <a:spcPct val="80000"/>
              </a:lnSpc>
            </a:pPr>
            <a:r>
              <a:rPr lang="en-US" altLang="en-US" sz="1800">
                <a:solidFill>
                  <a:srgbClr val="000000"/>
                </a:solidFill>
                <a:ea typeface="宋体" panose="02010600030101010101" pitchFamily="2" charset="-122"/>
              </a:rPr>
              <a:t>MUCH more on NeCTAR later</a:t>
            </a:r>
          </a:p>
          <a:p>
            <a:pPr lvl="2" eaLnBrk="1" hangingPunct="1">
              <a:lnSpc>
                <a:spcPct val="80000"/>
              </a:lnSpc>
            </a:pPr>
            <a:endParaRPr lang="en-US" altLang="en-US" sz="1800">
              <a:solidFill>
                <a:srgbClr val="000000"/>
              </a:solidFill>
              <a:ea typeface="宋体" panose="02010600030101010101" pitchFamily="2" charset="-122"/>
            </a:endParaRPr>
          </a:p>
          <a:p>
            <a:pPr lvl="2" eaLnBrk="1" hangingPunct="1">
              <a:lnSpc>
                <a:spcPct val="80000"/>
              </a:lnSpc>
            </a:pPr>
            <a:r>
              <a:rPr lang="en-US" altLang="en-US" sz="1800">
                <a:solidFill>
                  <a:srgbClr val="FF0000"/>
                </a:solidFill>
                <a:ea typeface="宋体" panose="02010600030101010101" pitchFamily="2" charset="-122"/>
              </a:rPr>
              <a:t>UniMelb resources specifically set aside for course!</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26061909-B2AF-1748-B9DE-28CFB7A54BFF}"/>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Workshops…?</a:t>
            </a:r>
          </a:p>
        </p:txBody>
      </p:sp>
      <p:sp>
        <p:nvSpPr>
          <p:cNvPr id="46082" name="Rectangle 3">
            <a:extLst>
              <a:ext uri="{FF2B5EF4-FFF2-40B4-BE49-F238E27FC236}">
                <a16:creationId xmlns:a16="http://schemas.microsoft.com/office/drawing/2014/main" id="{00967379-158E-6D44-9DDB-51A64ED485BB}"/>
              </a:ext>
            </a:extLst>
          </p:cNvPr>
          <p:cNvSpPr>
            <a:spLocks noGrp="1" noChangeArrowheads="1"/>
          </p:cNvSpPr>
          <p:nvPr>
            <p:ph type="body" idx="1"/>
          </p:nvPr>
        </p:nvSpPr>
        <p:spPr>
          <a:xfrm>
            <a:off x="250825" y="1125538"/>
            <a:ext cx="8713788" cy="4525962"/>
          </a:xfrm>
        </p:spPr>
        <p:txBody>
          <a:bodyPr/>
          <a:lstStyle/>
          <a:p>
            <a:pPr eaLnBrk="1" hangingPunct="1">
              <a:lnSpc>
                <a:spcPct val="80000"/>
              </a:lnSpc>
            </a:pPr>
            <a:r>
              <a:rPr lang="en-US" altLang="en-US" sz="2600">
                <a:solidFill>
                  <a:srgbClr val="000000"/>
                </a:solidFill>
                <a:ea typeface="宋体" panose="02010600030101010101" pitchFamily="2" charset="-122"/>
              </a:rPr>
              <a:t>Where/when are the workshops/lab sessions…?</a:t>
            </a:r>
          </a:p>
          <a:p>
            <a:pPr eaLnBrk="1" hangingPunct="1">
              <a:lnSpc>
                <a:spcPct val="80000"/>
              </a:lnSpc>
            </a:pPr>
            <a:endParaRPr lang="en-US" altLang="en-US" sz="2600">
              <a:solidFill>
                <a:srgbClr val="000000"/>
              </a:solidFill>
              <a:ea typeface="宋体" panose="02010600030101010101" pitchFamily="2" charset="-122"/>
            </a:endParaRPr>
          </a:p>
          <a:p>
            <a:pPr eaLnBrk="1" hangingPunct="1">
              <a:lnSpc>
                <a:spcPct val="80000"/>
              </a:lnSpc>
            </a:pPr>
            <a:r>
              <a:rPr lang="en-US" altLang="en-US" sz="2600">
                <a:solidFill>
                  <a:srgbClr val="000000"/>
                </a:solidFill>
                <a:ea typeface="宋体" panose="02010600030101010101" pitchFamily="2" charset="-122"/>
              </a:rPr>
              <a:t>In this course workshops are really demonstrations</a:t>
            </a:r>
          </a:p>
          <a:p>
            <a:pPr eaLnBrk="1" hangingPunct="1">
              <a:lnSpc>
                <a:spcPct val="80000"/>
              </a:lnSpc>
            </a:pPr>
            <a:endParaRPr lang="en-US" altLang="en-US" sz="2600">
              <a:solidFill>
                <a:srgbClr val="000000"/>
              </a:solidFill>
              <a:ea typeface="宋体" panose="02010600030101010101" pitchFamily="2" charset="-122"/>
            </a:endParaRPr>
          </a:p>
          <a:p>
            <a:pPr lvl="1" eaLnBrk="1" hangingPunct="1">
              <a:lnSpc>
                <a:spcPct val="80000"/>
              </a:lnSpc>
            </a:pPr>
            <a:r>
              <a:rPr lang="en-US" altLang="en-US" sz="2200">
                <a:solidFill>
                  <a:srgbClr val="000000"/>
                </a:solidFill>
                <a:ea typeface="宋体" panose="02010600030101010101" pitchFamily="2" charset="-122"/>
              </a:rPr>
              <a:t>Materials made available before the lecture/workshop for you to follow (or at your own time at a later date)</a:t>
            </a:r>
          </a:p>
          <a:p>
            <a:pPr eaLnBrk="1" hangingPunct="1">
              <a:lnSpc>
                <a:spcPct val="80000"/>
              </a:lnSpc>
            </a:pPr>
            <a:endParaRPr lang="en-US" altLang="en-US" sz="2600">
              <a:solidFill>
                <a:srgbClr val="000000"/>
              </a:solidFill>
              <a:ea typeface="宋体" panose="02010600030101010101" pitchFamily="2" charset="-122"/>
            </a:endParaRPr>
          </a:p>
          <a:p>
            <a:pPr lvl="1" eaLnBrk="1" hangingPunct="1">
              <a:lnSpc>
                <a:spcPct val="80000"/>
              </a:lnSpc>
            </a:pPr>
            <a:r>
              <a:rPr lang="en-US" altLang="en-US" sz="2200">
                <a:solidFill>
                  <a:srgbClr val="000000"/>
                </a:solidFill>
                <a:ea typeface="宋体" panose="02010600030101010101" pitchFamily="2" charset="-122"/>
              </a:rPr>
              <a:t>We will teach the theory and then do live demonstrations of solutions</a:t>
            </a:r>
          </a:p>
          <a:p>
            <a:pPr eaLnBrk="1" hangingPunct="1">
              <a:lnSpc>
                <a:spcPct val="80000"/>
              </a:lnSpc>
            </a:pPr>
            <a:endParaRPr lang="en-US" altLang="en-US" sz="2600">
              <a:solidFill>
                <a:srgbClr val="000000"/>
              </a:solidFill>
              <a:ea typeface="宋体" panose="02010600030101010101" pitchFamily="2" charset="-122"/>
            </a:endParaRPr>
          </a:p>
          <a:p>
            <a:pPr eaLnBrk="1" hangingPunct="1">
              <a:lnSpc>
                <a:spcPct val="80000"/>
              </a:lnSpc>
            </a:pPr>
            <a:r>
              <a:rPr lang="en-US" altLang="en-US" sz="2600">
                <a:solidFill>
                  <a:srgbClr val="000000"/>
                </a:solidFill>
                <a:ea typeface="宋体" panose="02010600030101010101" pitchFamily="2" charset="-122"/>
              </a:rPr>
              <a:t>Starts from week 4 onwards</a:t>
            </a:r>
          </a:p>
          <a:p>
            <a:pPr eaLnBrk="1" hangingPunct="1">
              <a:lnSpc>
                <a:spcPct val="80000"/>
              </a:lnSpc>
            </a:pPr>
            <a:endParaRPr lang="en-US" altLang="en-US" sz="2600">
              <a:solidFill>
                <a:srgbClr val="000000"/>
              </a:solidFill>
              <a:ea typeface="宋体" panose="02010600030101010101" pitchFamily="2" charset="-122"/>
            </a:endParaRPr>
          </a:p>
          <a:p>
            <a:pPr eaLnBrk="1" hangingPunct="1">
              <a:lnSpc>
                <a:spcPct val="80000"/>
              </a:lnSpc>
            </a:pPr>
            <a:endParaRPr lang="en-US" altLang="en-US" sz="1800">
              <a:solidFill>
                <a:srgbClr val="FF0000"/>
              </a:solidFill>
              <a:ea typeface="宋体" panose="02010600030101010101" pitchFamily="2"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F448168F-0489-F640-A344-747CACD86B04}"/>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Student Evaluation Survey</a:t>
            </a:r>
          </a:p>
        </p:txBody>
      </p:sp>
      <p:sp>
        <p:nvSpPr>
          <p:cNvPr id="47106" name="Rectangle 3">
            <a:extLst>
              <a:ext uri="{FF2B5EF4-FFF2-40B4-BE49-F238E27FC236}">
                <a16:creationId xmlns:a16="http://schemas.microsoft.com/office/drawing/2014/main" id="{88108523-57F8-F44F-9A24-258D03D832AD}"/>
              </a:ext>
            </a:extLst>
          </p:cNvPr>
          <p:cNvSpPr>
            <a:spLocks noGrp="1" noChangeArrowheads="1"/>
          </p:cNvSpPr>
          <p:nvPr>
            <p:ph type="body" idx="1"/>
          </p:nvPr>
        </p:nvSpPr>
        <p:spPr>
          <a:xfrm>
            <a:off x="250825" y="1125538"/>
            <a:ext cx="8785225" cy="4525962"/>
          </a:xfrm>
        </p:spPr>
        <p:txBody>
          <a:bodyPr/>
          <a:lstStyle/>
          <a:p>
            <a:pPr eaLnBrk="1" hangingPunct="1">
              <a:lnSpc>
                <a:spcPct val="80000"/>
              </a:lnSpc>
              <a:defRPr/>
            </a:pPr>
            <a:r>
              <a:rPr lang="en-US" sz="2600" dirty="0">
                <a:solidFill>
                  <a:srgbClr val="FF0000"/>
                </a:solidFill>
                <a:latin typeface="+mj-lt"/>
                <a:ea typeface="宋体" charset="0"/>
              </a:rPr>
              <a:t>(Told I should provide this info!!!)</a:t>
            </a:r>
          </a:p>
          <a:p>
            <a:pPr eaLnBrk="1" hangingPunct="1">
              <a:lnSpc>
                <a:spcPct val="80000"/>
              </a:lnSpc>
              <a:defRPr/>
            </a:pPr>
            <a:endParaRPr lang="en-US" sz="1800" dirty="0">
              <a:latin typeface="+mj-lt"/>
              <a:ea typeface="宋体" charset="0"/>
            </a:endParaRPr>
          </a:p>
        </p:txBody>
      </p:sp>
      <p:pic>
        <p:nvPicPr>
          <p:cNvPr id="48131" name="Picture 1">
            <a:extLst>
              <a:ext uri="{FF2B5EF4-FFF2-40B4-BE49-F238E27FC236}">
                <a16:creationId xmlns:a16="http://schemas.microsoft.com/office/drawing/2014/main" id="{04426F4B-04DB-C648-A9FF-F19D61997E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85950"/>
            <a:ext cx="91440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Shot 2015-02-24 at 11.52.00 am.png">
            <a:extLst>
              <a:ext uri="{FF2B5EF4-FFF2-40B4-BE49-F238E27FC236}">
                <a16:creationId xmlns:a16="http://schemas.microsoft.com/office/drawing/2014/main" id="{832160A0-D4F9-1443-B259-3C40067CD0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43100"/>
            <a:ext cx="91440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creen Shot 2016-02-23 at 3.40.07 pm.png">
            <a:extLst>
              <a:ext uri="{FF2B5EF4-FFF2-40B4-BE49-F238E27FC236}">
                <a16:creationId xmlns:a16="http://schemas.microsoft.com/office/drawing/2014/main" id="{16726F4B-9172-E94A-A470-66183F2287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 y="1916113"/>
            <a:ext cx="91440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Screen Shot 2017-02-27 at 10.55.32 pm.png">
            <a:extLst>
              <a:ext uri="{FF2B5EF4-FFF2-40B4-BE49-F238E27FC236}">
                <a16:creationId xmlns:a16="http://schemas.microsoft.com/office/drawing/2014/main" id="{4738FD76-4F54-0646-BCBD-4D1228DA80A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400" y="1916113"/>
            <a:ext cx="91440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creen Shot 2018-03-01 at 9.43.36 am.png">
            <a:extLst>
              <a:ext uri="{FF2B5EF4-FFF2-40B4-BE49-F238E27FC236}">
                <a16:creationId xmlns:a16="http://schemas.microsoft.com/office/drawing/2014/main" id="{4283875B-4210-494E-B411-26A2EC96196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00" y="1931988"/>
            <a:ext cx="91614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3">
            <a:extLst>
              <a:ext uri="{FF2B5EF4-FFF2-40B4-BE49-F238E27FC236}">
                <a16:creationId xmlns:a16="http://schemas.microsoft.com/office/drawing/2014/main" id="{98A7514F-7EDC-564F-87C9-BA8FE0330B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8913"/>
            <a:ext cx="6911975" cy="641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489DD8C-D4EE-5849-8FBF-B431077350DB}"/>
              </a:ext>
            </a:extLst>
          </p:cNvPr>
          <p:cNvSpPr txBox="1">
            <a:spLocks noChangeArrowheads="1"/>
          </p:cNvSpPr>
          <p:nvPr/>
        </p:nvSpPr>
        <p:spPr bwMode="auto">
          <a:xfrm>
            <a:off x="3708400" y="1052513"/>
            <a:ext cx="3671888"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spcBef>
                <a:spcPct val="0"/>
              </a:spcBef>
              <a:buFontTx/>
              <a:buNone/>
            </a:pPr>
            <a:r>
              <a:rPr lang="en-US" altLang="en-US" sz="20000">
                <a:solidFill>
                  <a:srgbClr val="FF0000"/>
                </a:solidFill>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DA541A05-D57C-7141-8EF7-8511FA211947}"/>
              </a:ext>
            </a:extLst>
          </p:cNvPr>
          <p:cNvSpPr>
            <a:spLocks noGrp="1" noChangeArrowheads="1"/>
          </p:cNvSpPr>
          <p:nvPr>
            <p:ph type="title"/>
          </p:nvPr>
        </p:nvSpPr>
        <p:spPr>
          <a:xfrm>
            <a:off x="395288" y="2636838"/>
            <a:ext cx="8229600" cy="1143000"/>
          </a:xfrm>
        </p:spPr>
        <p:txBody>
          <a:bodyPr/>
          <a:lstStyle/>
          <a:p>
            <a:pPr algn="ctr"/>
            <a:r>
              <a:rPr lang="en-AU" altLang="en-US">
                <a:solidFill>
                  <a:srgbClr val="000000"/>
                </a:solidFill>
                <a:latin typeface="Comic Sans MS" panose="030F0902030302020204" pitchFamily="66" charset="0"/>
                <a:ea typeface="宋体" panose="02010600030101010101" pitchFamily="2" charset="-122"/>
              </a:rPr>
              <a:t>Questions?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FD86BAEE-8CA6-F944-AAFE-348341256852}"/>
              </a:ext>
            </a:extLst>
          </p:cNvPr>
          <p:cNvSpPr>
            <a:spLocks noGrp="1" noChangeArrowheads="1"/>
          </p:cNvSpPr>
          <p:nvPr>
            <p:ph type="title"/>
          </p:nvPr>
        </p:nvSpPr>
        <p:spPr>
          <a:xfrm>
            <a:off x="457200" y="-26988"/>
            <a:ext cx="8229600" cy="1143001"/>
          </a:xfrm>
        </p:spPr>
        <p:txBody>
          <a:bodyPr/>
          <a:lstStyle/>
          <a:p>
            <a:r>
              <a:rPr lang="en-US" altLang="en-US">
                <a:solidFill>
                  <a:srgbClr val="000000"/>
                </a:solidFill>
              </a:rPr>
              <a:t>The Buzz</a:t>
            </a:r>
          </a:p>
        </p:txBody>
      </p:sp>
      <p:pic>
        <p:nvPicPr>
          <p:cNvPr id="51202" name="Picture 3">
            <a:extLst>
              <a:ext uri="{FF2B5EF4-FFF2-40B4-BE49-F238E27FC236}">
                <a16:creationId xmlns:a16="http://schemas.microsoft.com/office/drawing/2014/main" id="{32306575-FD7E-D942-9B03-CB33F02078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4040188"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778C567C-2E82-1947-8346-8C8A935DAC03}"/>
              </a:ext>
            </a:extLst>
          </p:cNvPr>
          <p:cNvSpPr>
            <a:spLocks noChangeArrowheads="1"/>
          </p:cNvSpPr>
          <p:nvPr/>
        </p:nvSpPr>
        <p:spPr bwMode="auto">
          <a:xfrm>
            <a:off x="250825" y="2852738"/>
            <a:ext cx="1962150" cy="431800"/>
          </a:xfrm>
          <a:prstGeom prst="ellipse">
            <a:avLst/>
          </a:prstGeom>
          <a:noFill/>
          <a:ln w="5715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sp>
        <p:nvSpPr>
          <p:cNvPr id="10" name="Oval 9">
            <a:extLst>
              <a:ext uri="{FF2B5EF4-FFF2-40B4-BE49-F238E27FC236}">
                <a16:creationId xmlns:a16="http://schemas.microsoft.com/office/drawing/2014/main" id="{553005A8-F4CD-B74B-90A8-95A6773CAB4A}"/>
              </a:ext>
            </a:extLst>
          </p:cNvPr>
          <p:cNvSpPr>
            <a:spLocks noChangeArrowheads="1"/>
          </p:cNvSpPr>
          <p:nvPr/>
        </p:nvSpPr>
        <p:spPr bwMode="auto">
          <a:xfrm>
            <a:off x="250825" y="3933825"/>
            <a:ext cx="3168650" cy="431800"/>
          </a:xfrm>
          <a:prstGeom prst="ellipse">
            <a:avLst/>
          </a:prstGeom>
          <a:noFill/>
          <a:ln w="5715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sp>
        <p:nvSpPr>
          <p:cNvPr id="11" name="Oval 10">
            <a:extLst>
              <a:ext uri="{FF2B5EF4-FFF2-40B4-BE49-F238E27FC236}">
                <a16:creationId xmlns:a16="http://schemas.microsoft.com/office/drawing/2014/main" id="{DAA2ED56-F93D-DC48-A6D2-6D55D405685F}"/>
              </a:ext>
            </a:extLst>
          </p:cNvPr>
          <p:cNvSpPr>
            <a:spLocks noChangeArrowheads="1"/>
          </p:cNvSpPr>
          <p:nvPr/>
        </p:nvSpPr>
        <p:spPr bwMode="auto">
          <a:xfrm>
            <a:off x="250825" y="4365625"/>
            <a:ext cx="2376488" cy="431800"/>
          </a:xfrm>
          <a:prstGeom prst="ellipse">
            <a:avLst/>
          </a:prstGeom>
          <a:noFill/>
          <a:ln w="5715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pic>
        <p:nvPicPr>
          <p:cNvPr id="6" name="Picture 5">
            <a:extLst>
              <a:ext uri="{FF2B5EF4-FFF2-40B4-BE49-F238E27FC236}">
                <a16:creationId xmlns:a16="http://schemas.microsoft.com/office/drawing/2014/main" id="{D53A0357-1F68-CA40-A1A0-5F42D937E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993775"/>
            <a:ext cx="5148262"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4497F99-9135-A443-B551-5DD680EB16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981075"/>
            <a:ext cx="52197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creen shot 2013-07-26 at 4.29.11 PM.png">
            <a:extLst>
              <a:ext uri="{FF2B5EF4-FFF2-40B4-BE49-F238E27FC236}">
                <a16:creationId xmlns:a16="http://schemas.microsoft.com/office/drawing/2014/main" id="{6F69195E-C8FA-1944-A0BA-BF7D989975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3670300"/>
            <a:ext cx="52197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106E649C-A7AA-344C-8164-93764D634348}"/>
              </a:ext>
            </a:extLst>
          </p:cNvPr>
          <p:cNvSpPr>
            <a:spLocks noGrp="1" noChangeArrowheads="1"/>
          </p:cNvSpPr>
          <p:nvPr>
            <p:ph type="title"/>
          </p:nvPr>
        </p:nvSpPr>
        <p:spPr>
          <a:xfrm>
            <a:off x="457200" y="-26988"/>
            <a:ext cx="8229600" cy="1143001"/>
          </a:xfrm>
        </p:spPr>
        <p:txBody>
          <a:bodyPr/>
          <a:lstStyle/>
          <a:p>
            <a:r>
              <a:rPr lang="en-US" altLang="en-US">
                <a:solidFill>
                  <a:srgbClr val="000000"/>
                </a:solidFill>
              </a:rPr>
              <a:t>The not so long ago buzz…</a:t>
            </a:r>
          </a:p>
        </p:txBody>
      </p:sp>
      <p:pic>
        <p:nvPicPr>
          <p:cNvPr id="52226" name="Picture 2" descr="Screen shot 2013-07-26 at 4.46.43 PM.png">
            <a:extLst>
              <a:ext uri="{FF2B5EF4-FFF2-40B4-BE49-F238E27FC236}">
                <a16:creationId xmlns:a16="http://schemas.microsoft.com/office/drawing/2014/main" id="{BCC40DB4-9C12-6742-A718-FA8E9AA419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Screen shot 2013-07-26 at 4.46.06 PM.png">
            <a:extLst>
              <a:ext uri="{FF2B5EF4-FFF2-40B4-BE49-F238E27FC236}">
                <a16:creationId xmlns:a16="http://schemas.microsoft.com/office/drawing/2014/main" id="{ACA1ED03-566B-F34E-A74B-6D46DBC283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8775"/>
            <a:ext cx="91440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E9DCEA5A-8F3A-CC45-804E-8C8E083B8F19}"/>
              </a:ext>
            </a:extLst>
          </p:cNvPr>
          <p:cNvSpPr>
            <a:spLocks noGrp="1" noChangeArrowheads="1"/>
          </p:cNvSpPr>
          <p:nvPr>
            <p:ph type="title"/>
          </p:nvPr>
        </p:nvSpPr>
        <p:spPr>
          <a:xfrm>
            <a:off x="457200" y="-26988"/>
            <a:ext cx="8229600" cy="1143001"/>
          </a:xfrm>
        </p:spPr>
        <p:txBody>
          <a:bodyPr/>
          <a:lstStyle/>
          <a:p>
            <a:r>
              <a:rPr lang="en-US" altLang="en-US">
                <a:solidFill>
                  <a:srgbClr val="000000"/>
                </a:solidFill>
              </a:rPr>
              <a:t>The latest buzz…</a:t>
            </a:r>
          </a:p>
        </p:txBody>
      </p:sp>
      <p:pic>
        <p:nvPicPr>
          <p:cNvPr id="53250" name="Picture 4" descr="Screen shot 2013-07-26 at 4.46.30 PM.png">
            <a:extLst>
              <a:ext uri="{FF2B5EF4-FFF2-40B4-BE49-F238E27FC236}">
                <a16:creationId xmlns:a16="http://schemas.microsoft.com/office/drawing/2014/main" id="{C698BBA3-544F-6C4B-BBB8-721B51DB11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creen shot 2013-07-26 at 4.47.16 PM.png">
            <a:extLst>
              <a:ext uri="{FF2B5EF4-FFF2-40B4-BE49-F238E27FC236}">
                <a16:creationId xmlns:a16="http://schemas.microsoft.com/office/drawing/2014/main" id="{DAB6406D-FE6E-244A-A341-5A222DE2EE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91440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creen shot 2013-07-26 at 4.47.35 PM.png">
            <a:extLst>
              <a:ext uri="{FF2B5EF4-FFF2-40B4-BE49-F238E27FC236}">
                <a16:creationId xmlns:a16="http://schemas.microsoft.com/office/drawing/2014/main" id="{95C212C6-EC26-0249-9D7E-FDA37F019A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138363"/>
            <a:ext cx="9144000"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B374EAF-454D-9842-8E88-51B5EFE509E5}"/>
              </a:ext>
            </a:extLst>
          </p:cNvPr>
          <p:cNvSpPr>
            <a:spLocks noGrp="1" noChangeArrowheads="1"/>
          </p:cNvSpPr>
          <p:nvPr>
            <p:ph type="title"/>
          </p:nvPr>
        </p:nvSpPr>
        <p:spPr>
          <a:xfrm>
            <a:off x="457200" y="-26988"/>
            <a:ext cx="8229600" cy="1143001"/>
          </a:xfrm>
        </p:spPr>
        <p:txBody>
          <a:bodyPr/>
          <a:lstStyle/>
          <a:p>
            <a:r>
              <a:rPr lang="en-US" altLang="en-US">
                <a:solidFill>
                  <a:srgbClr val="000000"/>
                </a:solidFill>
              </a:rPr>
              <a:t>The cycles we go through…</a:t>
            </a:r>
          </a:p>
        </p:txBody>
      </p:sp>
      <p:pic>
        <p:nvPicPr>
          <p:cNvPr id="54274" name="Picture 5">
            <a:extLst>
              <a:ext uri="{FF2B5EF4-FFF2-40B4-BE49-F238E27FC236}">
                <a16:creationId xmlns:a16="http://schemas.microsoft.com/office/drawing/2014/main" id="{A68FF5FE-5FF0-1D49-9CC5-E366E0D406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 y="981075"/>
            <a:ext cx="9051925"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39AF2EF1-E5F5-A546-B15D-999DE050F19B}"/>
              </a:ext>
            </a:extLst>
          </p:cNvPr>
          <p:cNvSpPr>
            <a:spLocks noGrp="1" noChangeArrowheads="1"/>
          </p:cNvSpPr>
          <p:nvPr>
            <p:ph type="title"/>
          </p:nvPr>
        </p:nvSpPr>
        <p:spPr>
          <a:xfrm>
            <a:off x="457200" y="-26988"/>
            <a:ext cx="8229600" cy="1143001"/>
          </a:xfrm>
        </p:spPr>
        <p:txBody>
          <a:bodyPr/>
          <a:lstStyle/>
          <a:p>
            <a:r>
              <a:rPr lang="en-US" altLang="en-US">
                <a:solidFill>
                  <a:srgbClr val="000000"/>
                </a:solidFill>
              </a:rPr>
              <a:t>The Hype Cycle… </a:t>
            </a:r>
            <a:r>
              <a:rPr lang="en-US" altLang="en-US" sz="2000">
                <a:solidFill>
                  <a:srgbClr val="000000"/>
                </a:solidFill>
              </a:rPr>
              <a:t>(Gartner 2015)</a:t>
            </a:r>
          </a:p>
        </p:txBody>
      </p:sp>
      <p:pic>
        <p:nvPicPr>
          <p:cNvPr id="55298" name="Picture 2">
            <a:extLst>
              <a:ext uri="{FF2B5EF4-FFF2-40B4-BE49-F238E27FC236}">
                <a16:creationId xmlns:a16="http://schemas.microsoft.com/office/drawing/2014/main" id="{343D22A5-7998-A140-AB1C-5413A40189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036050"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B1B514E6-BF2C-2E41-B0E7-7BF6AA3E2E15}"/>
              </a:ext>
            </a:extLst>
          </p:cNvPr>
          <p:cNvGrpSpPr>
            <a:grpSpLocks/>
          </p:cNvGrpSpPr>
          <p:nvPr/>
        </p:nvGrpSpPr>
        <p:grpSpPr bwMode="auto">
          <a:xfrm>
            <a:off x="3419475" y="2565400"/>
            <a:ext cx="936625" cy="2808288"/>
            <a:chOff x="3419872" y="2564904"/>
            <a:chExt cx="936104" cy="2808312"/>
          </a:xfrm>
        </p:grpSpPr>
        <p:sp>
          <p:nvSpPr>
            <p:cNvPr id="4" name="Up Arrow 3">
              <a:extLst>
                <a:ext uri="{FF2B5EF4-FFF2-40B4-BE49-F238E27FC236}">
                  <a16:creationId xmlns:a16="http://schemas.microsoft.com/office/drawing/2014/main" id="{9DD1FCBA-E202-F747-8513-28897480C1AE}"/>
                </a:ext>
              </a:extLst>
            </p:cNvPr>
            <p:cNvSpPr>
              <a:spLocks noChangeArrowheads="1"/>
            </p:cNvSpPr>
            <p:nvPr/>
          </p:nvSpPr>
          <p:spPr bwMode="auto">
            <a:xfrm>
              <a:off x="4067212" y="4725510"/>
              <a:ext cx="288764" cy="647706"/>
            </a:xfrm>
            <a:prstGeom prst="upArrow">
              <a:avLst>
                <a:gd name="adj1" fmla="val 50000"/>
                <a:gd name="adj2" fmla="val 50001"/>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6" name="Up Arrow 5">
              <a:extLst>
                <a:ext uri="{FF2B5EF4-FFF2-40B4-BE49-F238E27FC236}">
                  <a16:creationId xmlns:a16="http://schemas.microsoft.com/office/drawing/2014/main" id="{4CF289E2-98B9-2541-B822-3A783AE1004C}"/>
                </a:ext>
              </a:extLst>
            </p:cNvPr>
            <p:cNvSpPr>
              <a:spLocks noChangeArrowheads="1"/>
            </p:cNvSpPr>
            <p:nvPr/>
          </p:nvSpPr>
          <p:spPr bwMode="auto">
            <a:xfrm>
              <a:off x="3564255" y="3285635"/>
              <a:ext cx="287177" cy="647706"/>
            </a:xfrm>
            <a:prstGeom prst="upArrow">
              <a:avLst>
                <a:gd name="adj1" fmla="val 50000"/>
                <a:gd name="adj2" fmla="val 49995"/>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7" name="Up Arrow 6">
              <a:extLst>
                <a:ext uri="{FF2B5EF4-FFF2-40B4-BE49-F238E27FC236}">
                  <a16:creationId xmlns:a16="http://schemas.microsoft.com/office/drawing/2014/main" id="{D50B7DA2-5E40-FA42-856B-33E8C192C700}"/>
                </a:ext>
              </a:extLst>
            </p:cNvPr>
            <p:cNvSpPr>
              <a:spLocks noChangeArrowheads="1"/>
            </p:cNvSpPr>
            <p:nvPr/>
          </p:nvSpPr>
          <p:spPr bwMode="auto">
            <a:xfrm>
              <a:off x="3419872" y="2564904"/>
              <a:ext cx="288764" cy="647706"/>
            </a:xfrm>
            <a:prstGeom prst="upArrow">
              <a:avLst>
                <a:gd name="adj1" fmla="val 50000"/>
                <a:gd name="adj2" fmla="val 50001"/>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1FEB0C76-B575-DA42-B8C8-5ED0B6572625}"/>
              </a:ext>
            </a:extLst>
          </p:cNvPr>
          <p:cNvSpPr>
            <a:spLocks noGrp="1" noChangeArrowheads="1"/>
          </p:cNvSpPr>
          <p:nvPr>
            <p:ph type="title"/>
          </p:nvPr>
        </p:nvSpPr>
        <p:spPr>
          <a:xfrm>
            <a:off x="468313" y="0"/>
            <a:ext cx="8229600" cy="1143000"/>
          </a:xfrm>
        </p:spPr>
        <p:txBody>
          <a:bodyPr/>
          <a:lstStyle/>
          <a:p>
            <a:r>
              <a:rPr lang="en-US" altLang="en-US">
                <a:solidFill>
                  <a:srgbClr val="000000"/>
                </a:solidFill>
              </a:rPr>
              <a:t>Not just IT trends…</a:t>
            </a:r>
          </a:p>
        </p:txBody>
      </p:sp>
      <p:pic>
        <p:nvPicPr>
          <p:cNvPr id="56322" name="Picture 2" descr="Screen Shot 2015-02-26 at 9.13.14 am.png">
            <a:extLst>
              <a:ext uri="{FF2B5EF4-FFF2-40B4-BE49-F238E27FC236}">
                <a16:creationId xmlns:a16="http://schemas.microsoft.com/office/drawing/2014/main" id="{B1915B3E-08D9-B446-A2B1-BB387D4746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6C8C731E-8CCF-7E4E-9511-90D188F25172}"/>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Lessons…</a:t>
            </a:r>
          </a:p>
        </p:txBody>
      </p:sp>
      <p:sp>
        <p:nvSpPr>
          <p:cNvPr id="57346" name="Rectangle 3">
            <a:extLst>
              <a:ext uri="{FF2B5EF4-FFF2-40B4-BE49-F238E27FC236}">
                <a16:creationId xmlns:a16="http://schemas.microsoft.com/office/drawing/2014/main" id="{D62A4D76-B433-BF47-BF84-D3A05103A7EE}"/>
              </a:ext>
            </a:extLst>
          </p:cNvPr>
          <p:cNvSpPr>
            <a:spLocks noGrp="1" noChangeArrowheads="1"/>
          </p:cNvSpPr>
          <p:nvPr>
            <p:ph type="body" idx="1"/>
          </p:nvPr>
        </p:nvSpPr>
        <p:spPr>
          <a:xfrm>
            <a:off x="250825" y="1125538"/>
            <a:ext cx="8785225" cy="4525962"/>
          </a:xfrm>
        </p:spPr>
        <p:txBody>
          <a:bodyPr/>
          <a:lstStyle/>
          <a:p>
            <a:r>
              <a:rPr lang="en-AU" altLang="en-US" sz="3200">
                <a:solidFill>
                  <a:srgbClr val="000000"/>
                </a:solidFill>
              </a:rPr>
              <a:t>Don’t be fooled by the hype</a:t>
            </a:r>
          </a:p>
          <a:p>
            <a:pPr lvl="1"/>
            <a:r>
              <a:rPr lang="en-AU" altLang="en-US">
                <a:solidFill>
                  <a:srgbClr val="000000"/>
                </a:solidFill>
              </a:rPr>
              <a:t>Marketing and business drivers</a:t>
            </a:r>
          </a:p>
          <a:p>
            <a:r>
              <a:rPr lang="en-AU" altLang="en-US" sz="3200">
                <a:solidFill>
                  <a:srgbClr val="000000"/>
                </a:solidFill>
              </a:rPr>
              <a:t>The basic principles of software engineering persist</a:t>
            </a:r>
          </a:p>
          <a:p>
            <a:pPr lvl="1"/>
            <a:r>
              <a:rPr lang="en-AU" altLang="en-US">
                <a:solidFill>
                  <a:srgbClr val="000000"/>
                </a:solidFill>
              </a:rPr>
              <a:t>NeSC -&gt; MeG experiences</a:t>
            </a:r>
          </a:p>
          <a:p>
            <a:pPr lvl="2"/>
            <a:r>
              <a:rPr lang="en-AU" altLang="en-US">
                <a:solidFill>
                  <a:srgbClr val="000000"/>
                </a:solidFill>
              </a:rPr>
              <a:t>Data processing, </a:t>
            </a:r>
          </a:p>
          <a:p>
            <a:pPr lvl="2"/>
            <a:r>
              <a:rPr lang="en-AU" altLang="en-US">
                <a:solidFill>
                  <a:srgbClr val="000000"/>
                </a:solidFill>
              </a:rPr>
              <a:t>Distributed systems, </a:t>
            </a:r>
          </a:p>
          <a:p>
            <a:pPr lvl="2"/>
            <a:r>
              <a:rPr lang="en-AU" altLang="en-US">
                <a:solidFill>
                  <a:srgbClr val="000000"/>
                </a:solidFill>
              </a:rPr>
              <a:t>Security …</a:t>
            </a:r>
          </a:p>
          <a:p>
            <a:r>
              <a:rPr lang="en-AU" altLang="en-US">
                <a:solidFill>
                  <a:srgbClr val="000000"/>
                </a:solidFill>
              </a:rPr>
              <a:t>Learning from experiences is key</a:t>
            </a:r>
          </a:p>
          <a:p>
            <a:pPr lvl="1"/>
            <a:r>
              <a:rPr lang="en-AU" altLang="en-US">
                <a:solidFill>
                  <a:srgbClr val="000000"/>
                </a:solidFill>
              </a:rPr>
              <a:t>But obviously working on/with the bleeding edge can do no harm (for grants or on CVs)</a:t>
            </a:r>
          </a:p>
          <a:p>
            <a:endParaRPr lang="en-AU" altLang="en-US" sz="3200">
              <a:solidFill>
                <a:srgbClr val="000000"/>
              </a:solidFill>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18D614-D947-EF42-8D45-C5753002FD03}"/>
              </a:ext>
            </a:extLst>
          </p:cNvPr>
          <p:cNvSpPr>
            <a:spLocks noChangeArrowheads="1"/>
          </p:cNvSpPr>
          <p:nvPr/>
        </p:nvSpPr>
        <p:spPr bwMode="auto">
          <a:xfrm>
            <a:off x="0" y="1557338"/>
            <a:ext cx="9144000" cy="5040312"/>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59394" name="Rectangle 2">
            <a:extLst>
              <a:ext uri="{FF2B5EF4-FFF2-40B4-BE49-F238E27FC236}">
                <a16:creationId xmlns:a16="http://schemas.microsoft.com/office/drawing/2014/main" id="{C5AD4601-E14B-2B44-9B43-E693F58FC8C0}"/>
              </a:ext>
            </a:extLst>
          </p:cNvPr>
          <p:cNvSpPr>
            <a:spLocks noGrp="1" noChangeArrowheads="1"/>
          </p:cNvSpPr>
          <p:nvPr>
            <p:ph type="title"/>
          </p:nvPr>
        </p:nvSpPr>
        <p:spPr>
          <a:xfrm>
            <a:off x="755650" y="260350"/>
            <a:ext cx="8229600" cy="1143000"/>
          </a:xfrm>
        </p:spPr>
        <p:txBody>
          <a:bodyPr/>
          <a:lstStyle/>
          <a:p>
            <a:pPr eaLnBrk="1" hangingPunct="1"/>
            <a:r>
              <a:rPr lang="en-US" altLang="en-US">
                <a:solidFill>
                  <a:srgbClr val="000000"/>
                </a:solidFill>
                <a:latin typeface="Comic Sans MS" panose="030F0902030302020204" pitchFamily="66" charset="0"/>
                <a:ea typeface="宋体" panose="02010600030101010101" pitchFamily="2" charset="-122"/>
              </a:rPr>
              <a:t>Computing and Communication Technologies (r)evolution: 1960-…!</a:t>
            </a:r>
          </a:p>
        </p:txBody>
      </p:sp>
      <p:sp>
        <p:nvSpPr>
          <p:cNvPr id="59395" name="Rectangle 3">
            <a:extLst>
              <a:ext uri="{FF2B5EF4-FFF2-40B4-BE49-F238E27FC236}">
                <a16:creationId xmlns:a16="http://schemas.microsoft.com/office/drawing/2014/main" id="{BCE8E5F1-AA28-CD40-A782-587392D8A64F}"/>
              </a:ext>
            </a:extLst>
          </p:cNvPr>
          <p:cNvSpPr>
            <a:spLocks noChangeArrowheads="1"/>
          </p:cNvSpPr>
          <p:nvPr/>
        </p:nvSpPr>
        <p:spPr bwMode="auto">
          <a:xfrm>
            <a:off x="596900" y="4470400"/>
            <a:ext cx="6048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Sputnik</a:t>
            </a:r>
            <a:endParaRPr lang="en-US" altLang="en-US" sz="2400" b="1">
              <a:solidFill>
                <a:schemeClr val="folHlink"/>
              </a:solidFill>
              <a:latin typeface="Times New Roman" panose="02020603050405020304" pitchFamily="18" charset="0"/>
            </a:endParaRPr>
          </a:p>
        </p:txBody>
      </p:sp>
      <p:sp>
        <p:nvSpPr>
          <p:cNvPr id="59396" name="Line 4">
            <a:extLst>
              <a:ext uri="{FF2B5EF4-FFF2-40B4-BE49-F238E27FC236}">
                <a16:creationId xmlns:a16="http://schemas.microsoft.com/office/drawing/2014/main" id="{CA91F73F-BC60-4541-A1E3-D28FEE160CE0}"/>
              </a:ext>
            </a:extLst>
          </p:cNvPr>
          <p:cNvSpPr>
            <a:spLocks noChangeShapeType="1"/>
          </p:cNvSpPr>
          <p:nvPr/>
        </p:nvSpPr>
        <p:spPr bwMode="auto">
          <a:xfrm>
            <a:off x="538163" y="1976438"/>
            <a:ext cx="1587" cy="30670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7" name="Line 5">
            <a:extLst>
              <a:ext uri="{FF2B5EF4-FFF2-40B4-BE49-F238E27FC236}">
                <a16:creationId xmlns:a16="http://schemas.microsoft.com/office/drawing/2014/main" id="{6B1C2315-EC5B-0140-846A-B6A4F2002620}"/>
              </a:ext>
            </a:extLst>
          </p:cNvPr>
          <p:cNvSpPr>
            <a:spLocks noChangeShapeType="1"/>
          </p:cNvSpPr>
          <p:nvPr/>
        </p:nvSpPr>
        <p:spPr bwMode="auto">
          <a:xfrm>
            <a:off x="496888" y="5043488"/>
            <a:ext cx="41275" cy="158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8" name="Line 6">
            <a:extLst>
              <a:ext uri="{FF2B5EF4-FFF2-40B4-BE49-F238E27FC236}">
                <a16:creationId xmlns:a16="http://schemas.microsoft.com/office/drawing/2014/main" id="{3A78693B-0396-3A4F-9765-C4228FC603B0}"/>
              </a:ext>
            </a:extLst>
          </p:cNvPr>
          <p:cNvSpPr>
            <a:spLocks noChangeShapeType="1"/>
          </p:cNvSpPr>
          <p:nvPr/>
        </p:nvSpPr>
        <p:spPr bwMode="auto">
          <a:xfrm flipV="1">
            <a:off x="538163" y="5043488"/>
            <a:ext cx="1587"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9" name="Line 7">
            <a:extLst>
              <a:ext uri="{FF2B5EF4-FFF2-40B4-BE49-F238E27FC236}">
                <a16:creationId xmlns:a16="http://schemas.microsoft.com/office/drawing/2014/main" id="{01705970-02AF-644F-8C3A-73EBB1412F9F}"/>
              </a:ext>
            </a:extLst>
          </p:cNvPr>
          <p:cNvSpPr>
            <a:spLocks noChangeShapeType="1"/>
          </p:cNvSpPr>
          <p:nvPr/>
        </p:nvSpPr>
        <p:spPr bwMode="auto">
          <a:xfrm flipV="1">
            <a:off x="1531938" y="5043488"/>
            <a:ext cx="3175"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0" name="Line 8">
            <a:extLst>
              <a:ext uri="{FF2B5EF4-FFF2-40B4-BE49-F238E27FC236}">
                <a16:creationId xmlns:a16="http://schemas.microsoft.com/office/drawing/2014/main" id="{D3F23D15-BD91-614D-BF9C-0A5C3A3CE396}"/>
              </a:ext>
            </a:extLst>
          </p:cNvPr>
          <p:cNvSpPr>
            <a:spLocks noChangeShapeType="1"/>
          </p:cNvSpPr>
          <p:nvPr/>
        </p:nvSpPr>
        <p:spPr bwMode="auto">
          <a:xfrm flipV="1">
            <a:off x="2525713" y="5043488"/>
            <a:ext cx="3175"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1" name="Line 9">
            <a:extLst>
              <a:ext uri="{FF2B5EF4-FFF2-40B4-BE49-F238E27FC236}">
                <a16:creationId xmlns:a16="http://schemas.microsoft.com/office/drawing/2014/main" id="{441DFAD6-5845-EB40-B229-61B343A96952}"/>
              </a:ext>
            </a:extLst>
          </p:cNvPr>
          <p:cNvSpPr>
            <a:spLocks noChangeShapeType="1"/>
          </p:cNvSpPr>
          <p:nvPr/>
        </p:nvSpPr>
        <p:spPr bwMode="auto">
          <a:xfrm flipV="1">
            <a:off x="3521075" y="5043488"/>
            <a:ext cx="1588"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2" name="Line 10">
            <a:extLst>
              <a:ext uri="{FF2B5EF4-FFF2-40B4-BE49-F238E27FC236}">
                <a16:creationId xmlns:a16="http://schemas.microsoft.com/office/drawing/2014/main" id="{58F37B66-3BED-3941-AE41-A7B09A39BA2F}"/>
              </a:ext>
            </a:extLst>
          </p:cNvPr>
          <p:cNvSpPr>
            <a:spLocks noChangeShapeType="1"/>
          </p:cNvSpPr>
          <p:nvPr/>
        </p:nvSpPr>
        <p:spPr bwMode="auto">
          <a:xfrm flipV="1">
            <a:off x="4511675" y="5043488"/>
            <a:ext cx="3175"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3" name="Line 11">
            <a:extLst>
              <a:ext uri="{FF2B5EF4-FFF2-40B4-BE49-F238E27FC236}">
                <a16:creationId xmlns:a16="http://schemas.microsoft.com/office/drawing/2014/main" id="{70FBE39F-6D4A-6544-95A1-1BB137F87ADE}"/>
              </a:ext>
            </a:extLst>
          </p:cNvPr>
          <p:cNvSpPr>
            <a:spLocks noChangeShapeType="1"/>
          </p:cNvSpPr>
          <p:nvPr/>
        </p:nvSpPr>
        <p:spPr bwMode="auto">
          <a:xfrm flipV="1">
            <a:off x="5508625" y="5043488"/>
            <a:ext cx="1588"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4" name="Line 12">
            <a:extLst>
              <a:ext uri="{FF2B5EF4-FFF2-40B4-BE49-F238E27FC236}">
                <a16:creationId xmlns:a16="http://schemas.microsoft.com/office/drawing/2014/main" id="{444052FB-E753-F347-9DEC-BCA1F230D083}"/>
              </a:ext>
            </a:extLst>
          </p:cNvPr>
          <p:cNvSpPr>
            <a:spLocks noChangeShapeType="1"/>
          </p:cNvSpPr>
          <p:nvPr/>
        </p:nvSpPr>
        <p:spPr bwMode="auto">
          <a:xfrm flipV="1">
            <a:off x="6502400" y="5043488"/>
            <a:ext cx="1588"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5" name="Line 13">
            <a:extLst>
              <a:ext uri="{FF2B5EF4-FFF2-40B4-BE49-F238E27FC236}">
                <a16:creationId xmlns:a16="http://schemas.microsoft.com/office/drawing/2014/main" id="{8321FA2C-F369-564A-B119-EC452DF89A78}"/>
              </a:ext>
            </a:extLst>
          </p:cNvPr>
          <p:cNvSpPr>
            <a:spLocks noChangeShapeType="1"/>
          </p:cNvSpPr>
          <p:nvPr/>
        </p:nvSpPr>
        <p:spPr bwMode="auto">
          <a:xfrm flipV="1">
            <a:off x="7494588" y="5043488"/>
            <a:ext cx="1587" cy="460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6" name="Rectangle 14">
            <a:extLst>
              <a:ext uri="{FF2B5EF4-FFF2-40B4-BE49-F238E27FC236}">
                <a16:creationId xmlns:a16="http://schemas.microsoft.com/office/drawing/2014/main" id="{D47E3E4F-CB40-B745-AF22-A0DC5FBC5B3E}"/>
              </a:ext>
            </a:extLst>
          </p:cNvPr>
          <p:cNvSpPr>
            <a:spLocks noChangeArrowheads="1"/>
          </p:cNvSpPr>
          <p:nvPr/>
        </p:nvSpPr>
        <p:spPr bwMode="auto">
          <a:xfrm>
            <a:off x="388938" y="5170488"/>
            <a:ext cx="3937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07" name="Rectangle 15">
            <a:extLst>
              <a:ext uri="{FF2B5EF4-FFF2-40B4-BE49-F238E27FC236}">
                <a16:creationId xmlns:a16="http://schemas.microsoft.com/office/drawing/2014/main" id="{98CBC396-8DE3-9F43-9A54-FF4641FF31D0}"/>
              </a:ext>
            </a:extLst>
          </p:cNvPr>
          <p:cNvSpPr>
            <a:spLocks noChangeArrowheads="1"/>
          </p:cNvSpPr>
          <p:nvPr/>
        </p:nvSpPr>
        <p:spPr bwMode="auto">
          <a:xfrm>
            <a:off x="388938" y="5170488"/>
            <a:ext cx="3825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08" name="Rectangle 16">
            <a:extLst>
              <a:ext uri="{FF2B5EF4-FFF2-40B4-BE49-F238E27FC236}">
                <a16:creationId xmlns:a16="http://schemas.microsoft.com/office/drawing/2014/main" id="{20D0E9C0-31A7-DB45-BF17-217463ACF6BD}"/>
              </a:ext>
            </a:extLst>
          </p:cNvPr>
          <p:cNvSpPr>
            <a:spLocks noChangeArrowheads="1"/>
          </p:cNvSpPr>
          <p:nvPr/>
        </p:nvSpPr>
        <p:spPr bwMode="auto">
          <a:xfrm>
            <a:off x="238125" y="5170488"/>
            <a:ext cx="5016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09" name="Rectangle 17">
            <a:extLst>
              <a:ext uri="{FF2B5EF4-FFF2-40B4-BE49-F238E27FC236}">
                <a16:creationId xmlns:a16="http://schemas.microsoft.com/office/drawing/2014/main" id="{50E53A35-BB10-4F47-BE53-0D9C880926CD}"/>
              </a:ext>
            </a:extLst>
          </p:cNvPr>
          <p:cNvSpPr>
            <a:spLocks noChangeArrowheads="1"/>
          </p:cNvSpPr>
          <p:nvPr/>
        </p:nvSpPr>
        <p:spPr bwMode="auto">
          <a:xfrm>
            <a:off x="238125" y="5187950"/>
            <a:ext cx="3921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1960</a:t>
            </a:r>
            <a:endParaRPr lang="en-US" altLang="en-US" sz="2400">
              <a:solidFill>
                <a:schemeClr val="tx1"/>
              </a:solidFill>
              <a:latin typeface="Times New Roman" panose="02020603050405020304" pitchFamily="18" charset="0"/>
            </a:endParaRPr>
          </a:p>
        </p:txBody>
      </p:sp>
      <p:sp>
        <p:nvSpPr>
          <p:cNvPr id="59410" name="Rectangle 18">
            <a:extLst>
              <a:ext uri="{FF2B5EF4-FFF2-40B4-BE49-F238E27FC236}">
                <a16:creationId xmlns:a16="http://schemas.microsoft.com/office/drawing/2014/main" id="{835D9424-5B67-224D-8E17-6CFC5226BBA1}"/>
              </a:ext>
            </a:extLst>
          </p:cNvPr>
          <p:cNvSpPr>
            <a:spLocks noChangeArrowheads="1"/>
          </p:cNvSpPr>
          <p:nvPr/>
        </p:nvSpPr>
        <p:spPr bwMode="auto">
          <a:xfrm>
            <a:off x="1384300" y="5170488"/>
            <a:ext cx="3921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1" name="Rectangle 19">
            <a:extLst>
              <a:ext uri="{FF2B5EF4-FFF2-40B4-BE49-F238E27FC236}">
                <a16:creationId xmlns:a16="http://schemas.microsoft.com/office/drawing/2014/main" id="{ED08215A-5281-D042-8F9C-0A0ADA59B6EF}"/>
              </a:ext>
            </a:extLst>
          </p:cNvPr>
          <p:cNvSpPr>
            <a:spLocks noChangeArrowheads="1"/>
          </p:cNvSpPr>
          <p:nvPr/>
        </p:nvSpPr>
        <p:spPr bwMode="auto">
          <a:xfrm>
            <a:off x="1231900" y="5170488"/>
            <a:ext cx="5016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2" name="Rectangle 20">
            <a:extLst>
              <a:ext uri="{FF2B5EF4-FFF2-40B4-BE49-F238E27FC236}">
                <a16:creationId xmlns:a16="http://schemas.microsoft.com/office/drawing/2014/main" id="{39C966A0-99B3-3545-AE30-3DB26441864D}"/>
              </a:ext>
            </a:extLst>
          </p:cNvPr>
          <p:cNvSpPr>
            <a:spLocks noChangeArrowheads="1"/>
          </p:cNvSpPr>
          <p:nvPr/>
        </p:nvSpPr>
        <p:spPr bwMode="auto">
          <a:xfrm>
            <a:off x="1231900"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1970</a:t>
            </a:r>
            <a:endParaRPr lang="en-US" altLang="en-US" sz="2400">
              <a:solidFill>
                <a:schemeClr val="tx1"/>
              </a:solidFill>
              <a:latin typeface="Times New Roman" panose="02020603050405020304" pitchFamily="18" charset="0"/>
            </a:endParaRPr>
          </a:p>
        </p:txBody>
      </p:sp>
      <p:sp>
        <p:nvSpPr>
          <p:cNvPr id="59413" name="Rectangle 21">
            <a:extLst>
              <a:ext uri="{FF2B5EF4-FFF2-40B4-BE49-F238E27FC236}">
                <a16:creationId xmlns:a16="http://schemas.microsoft.com/office/drawing/2014/main" id="{A279696A-322B-5644-A5D6-82D28DDA5A30}"/>
              </a:ext>
            </a:extLst>
          </p:cNvPr>
          <p:cNvSpPr>
            <a:spLocks noChangeArrowheads="1"/>
          </p:cNvSpPr>
          <p:nvPr/>
        </p:nvSpPr>
        <p:spPr bwMode="auto">
          <a:xfrm>
            <a:off x="2378075" y="5170488"/>
            <a:ext cx="3937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4" name="Rectangle 22">
            <a:extLst>
              <a:ext uri="{FF2B5EF4-FFF2-40B4-BE49-F238E27FC236}">
                <a16:creationId xmlns:a16="http://schemas.microsoft.com/office/drawing/2014/main" id="{7A387EB2-7E2A-2B4D-80F7-1AE3E4990AA9}"/>
              </a:ext>
            </a:extLst>
          </p:cNvPr>
          <p:cNvSpPr>
            <a:spLocks noChangeArrowheads="1"/>
          </p:cNvSpPr>
          <p:nvPr/>
        </p:nvSpPr>
        <p:spPr bwMode="auto">
          <a:xfrm>
            <a:off x="2378075" y="5170488"/>
            <a:ext cx="382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5" name="Rectangle 23">
            <a:extLst>
              <a:ext uri="{FF2B5EF4-FFF2-40B4-BE49-F238E27FC236}">
                <a16:creationId xmlns:a16="http://schemas.microsoft.com/office/drawing/2014/main" id="{B0210136-9346-DF4C-BB92-8FBD5F37AE83}"/>
              </a:ext>
            </a:extLst>
          </p:cNvPr>
          <p:cNvSpPr>
            <a:spLocks noChangeArrowheads="1"/>
          </p:cNvSpPr>
          <p:nvPr/>
        </p:nvSpPr>
        <p:spPr bwMode="auto">
          <a:xfrm>
            <a:off x="2227263" y="5170488"/>
            <a:ext cx="5000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6" name="Rectangle 24">
            <a:extLst>
              <a:ext uri="{FF2B5EF4-FFF2-40B4-BE49-F238E27FC236}">
                <a16:creationId xmlns:a16="http://schemas.microsoft.com/office/drawing/2014/main" id="{CCD011E2-807C-9447-B906-66A5142C4E7C}"/>
              </a:ext>
            </a:extLst>
          </p:cNvPr>
          <p:cNvSpPr>
            <a:spLocks noChangeArrowheads="1"/>
          </p:cNvSpPr>
          <p:nvPr/>
        </p:nvSpPr>
        <p:spPr bwMode="auto">
          <a:xfrm>
            <a:off x="2227263"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1975</a:t>
            </a:r>
            <a:endParaRPr lang="en-US" altLang="en-US" sz="2400">
              <a:solidFill>
                <a:schemeClr val="tx1"/>
              </a:solidFill>
              <a:latin typeface="Times New Roman" panose="02020603050405020304" pitchFamily="18" charset="0"/>
            </a:endParaRPr>
          </a:p>
        </p:txBody>
      </p:sp>
      <p:sp>
        <p:nvSpPr>
          <p:cNvPr id="59417" name="Rectangle 25">
            <a:extLst>
              <a:ext uri="{FF2B5EF4-FFF2-40B4-BE49-F238E27FC236}">
                <a16:creationId xmlns:a16="http://schemas.microsoft.com/office/drawing/2014/main" id="{B8824C5F-2E2E-8347-96AE-8DF23539A6B2}"/>
              </a:ext>
            </a:extLst>
          </p:cNvPr>
          <p:cNvSpPr>
            <a:spLocks noChangeArrowheads="1"/>
          </p:cNvSpPr>
          <p:nvPr/>
        </p:nvSpPr>
        <p:spPr bwMode="auto">
          <a:xfrm>
            <a:off x="3371850" y="5170488"/>
            <a:ext cx="3921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8" name="Rectangle 26">
            <a:extLst>
              <a:ext uri="{FF2B5EF4-FFF2-40B4-BE49-F238E27FC236}">
                <a16:creationId xmlns:a16="http://schemas.microsoft.com/office/drawing/2014/main" id="{71313A4E-07A6-9448-AB05-700CFB2FEAAA}"/>
              </a:ext>
            </a:extLst>
          </p:cNvPr>
          <p:cNvSpPr>
            <a:spLocks noChangeArrowheads="1"/>
          </p:cNvSpPr>
          <p:nvPr/>
        </p:nvSpPr>
        <p:spPr bwMode="auto">
          <a:xfrm>
            <a:off x="3371850" y="5170488"/>
            <a:ext cx="382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19" name="Rectangle 27">
            <a:extLst>
              <a:ext uri="{FF2B5EF4-FFF2-40B4-BE49-F238E27FC236}">
                <a16:creationId xmlns:a16="http://schemas.microsoft.com/office/drawing/2014/main" id="{BA9FBCA0-11F7-564F-98A6-5D16C2A9E532}"/>
              </a:ext>
            </a:extLst>
          </p:cNvPr>
          <p:cNvSpPr>
            <a:spLocks noChangeArrowheads="1"/>
          </p:cNvSpPr>
          <p:nvPr/>
        </p:nvSpPr>
        <p:spPr bwMode="auto">
          <a:xfrm>
            <a:off x="3221038" y="5170488"/>
            <a:ext cx="5000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0" name="Rectangle 28">
            <a:extLst>
              <a:ext uri="{FF2B5EF4-FFF2-40B4-BE49-F238E27FC236}">
                <a16:creationId xmlns:a16="http://schemas.microsoft.com/office/drawing/2014/main" id="{23819CD3-86FC-4144-853D-689442B298F0}"/>
              </a:ext>
            </a:extLst>
          </p:cNvPr>
          <p:cNvSpPr>
            <a:spLocks noChangeArrowheads="1"/>
          </p:cNvSpPr>
          <p:nvPr/>
        </p:nvSpPr>
        <p:spPr bwMode="auto">
          <a:xfrm>
            <a:off x="3221038"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1980</a:t>
            </a:r>
            <a:endParaRPr lang="en-US" altLang="en-US" sz="2400">
              <a:solidFill>
                <a:schemeClr val="tx1"/>
              </a:solidFill>
              <a:latin typeface="Times New Roman" panose="02020603050405020304" pitchFamily="18" charset="0"/>
            </a:endParaRPr>
          </a:p>
        </p:txBody>
      </p:sp>
      <p:sp>
        <p:nvSpPr>
          <p:cNvPr id="59421" name="Rectangle 29">
            <a:extLst>
              <a:ext uri="{FF2B5EF4-FFF2-40B4-BE49-F238E27FC236}">
                <a16:creationId xmlns:a16="http://schemas.microsoft.com/office/drawing/2014/main" id="{F6BE09D7-200C-4744-928F-8AB4C0734804}"/>
              </a:ext>
            </a:extLst>
          </p:cNvPr>
          <p:cNvSpPr>
            <a:spLocks noChangeArrowheads="1"/>
          </p:cNvSpPr>
          <p:nvPr/>
        </p:nvSpPr>
        <p:spPr bwMode="auto">
          <a:xfrm>
            <a:off x="4364038" y="5170488"/>
            <a:ext cx="3921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2" name="Rectangle 30">
            <a:extLst>
              <a:ext uri="{FF2B5EF4-FFF2-40B4-BE49-F238E27FC236}">
                <a16:creationId xmlns:a16="http://schemas.microsoft.com/office/drawing/2014/main" id="{76CFF9BD-5233-A14B-A1FD-437ABA35C8DA}"/>
              </a:ext>
            </a:extLst>
          </p:cNvPr>
          <p:cNvSpPr>
            <a:spLocks noChangeArrowheads="1"/>
          </p:cNvSpPr>
          <p:nvPr/>
        </p:nvSpPr>
        <p:spPr bwMode="auto">
          <a:xfrm>
            <a:off x="4364038" y="5170488"/>
            <a:ext cx="379412"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3" name="Rectangle 31">
            <a:extLst>
              <a:ext uri="{FF2B5EF4-FFF2-40B4-BE49-F238E27FC236}">
                <a16:creationId xmlns:a16="http://schemas.microsoft.com/office/drawing/2014/main" id="{FD25223B-9A88-E545-9B55-890D653636E3}"/>
              </a:ext>
            </a:extLst>
          </p:cNvPr>
          <p:cNvSpPr>
            <a:spLocks noChangeArrowheads="1"/>
          </p:cNvSpPr>
          <p:nvPr/>
        </p:nvSpPr>
        <p:spPr bwMode="auto">
          <a:xfrm>
            <a:off x="4213225" y="5170488"/>
            <a:ext cx="5000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4" name="Rectangle 32">
            <a:extLst>
              <a:ext uri="{FF2B5EF4-FFF2-40B4-BE49-F238E27FC236}">
                <a16:creationId xmlns:a16="http://schemas.microsoft.com/office/drawing/2014/main" id="{18E37CC1-517B-2243-8AA2-3DA2EA1FA867}"/>
              </a:ext>
            </a:extLst>
          </p:cNvPr>
          <p:cNvSpPr>
            <a:spLocks noChangeArrowheads="1"/>
          </p:cNvSpPr>
          <p:nvPr/>
        </p:nvSpPr>
        <p:spPr bwMode="auto">
          <a:xfrm>
            <a:off x="4213225"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1985</a:t>
            </a:r>
            <a:endParaRPr lang="en-US" altLang="en-US" sz="2400">
              <a:solidFill>
                <a:schemeClr val="tx1"/>
              </a:solidFill>
              <a:latin typeface="Times New Roman" panose="02020603050405020304" pitchFamily="18" charset="0"/>
            </a:endParaRPr>
          </a:p>
        </p:txBody>
      </p:sp>
      <p:sp>
        <p:nvSpPr>
          <p:cNvPr id="59425" name="Rectangle 33">
            <a:extLst>
              <a:ext uri="{FF2B5EF4-FFF2-40B4-BE49-F238E27FC236}">
                <a16:creationId xmlns:a16="http://schemas.microsoft.com/office/drawing/2014/main" id="{33B4A3C0-4101-1E4B-A4EF-044A3D1FB160}"/>
              </a:ext>
            </a:extLst>
          </p:cNvPr>
          <p:cNvSpPr>
            <a:spLocks noChangeArrowheads="1"/>
          </p:cNvSpPr>
          <p:nvPr/>
        </p:nvSpPr>
        <p:spPr bwMode="auto">
          <a:xfrm>
            <a:off x="5357813" y="5170488"/>
            <a:ext cx="3937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6" name="Rectangle 34">
            <a:extLst>
              <a:ext uri="{FF2B5EF4-FFF2-40B4-BE49-F238E27FC236}">
                <a16:creationId xmlns:a16="http://schemas.microsoft.com/office/drawing/2014/main" id="{966512D9-1047-1A4B-A429-9FFCBD429020}"/>
              </a:ext>
            </a:extLst>
          </p:cNvPr>
          <p:cNvSpPr>
            <a:spLocks noChangeArrowheads="1"/>
          </p:cNvSpPr>
          <p:nvPr/>
        </p:nvSpPr>
        <p:spPr bwMode="auto">
          <a:xfrm>
            <a:off x="5357813" y="5170488"/>
            <a:ext cx="3825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7" name="Rectangle 35">
            <a:extLst>
              <a:ext uri="{FF2B5EF4-FFF2-40B4-BE49-F238E27FC236}">
                <a16:creationId xmlns:a16="http://schemas.microsoft.com/office/drawing/2014/main" id="{E20ED049-FB36-B842-82B6-411EDB7A0409}"/>
              </a:ext>
            </a:extLst>
          </p:cNvPr>
          <p:cNvSpPr>
            <a:spLocks noChangeArrowheads="1"/>
          </p:cNvSpPr>
          <p:nvPr/>
        </p:nvSpPr>
        <p:spPr bwMode="auto">
          <a:xfrm>
            <a:off x="5207000" y="5170488"/>
            <a:ext cx="5000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28" name="Rectangle 36">
            <a:extLst>
              <a:ext uri="{FF2B5EF4-FFF2-40B4-BE49-F238E27FC236}">
                <a16:creationId xmlns:a16="http://schemas.microsoft.com/office/drawing/2014/main" id="{2755C955-F158-5143-8F22-9225E1F7D3F7}"/>
              </a:ext>
            </a:extLst>
          </p:cNvPr>
          <p:cNvSpPr>
            <a:spLocks noChangeArrowheads="1"/>
          </p:cNvSpPr>
          <p:nvPr/>
        </p:nvSpPr>
        <p:spPr bwMode="auto">
          <a:xfrm>
            <a:off x="5207000"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1990</a:t>
            </a:r>
            <a:endParaRPr lang="en-US" altLang="en-US" sz="2400">
              <a:solidFill>
                <a:schemeClr val="tx1"/>
              </a:solidFill>
              <a:latin typeface="Times New Roman" panose="02020603050405020304" pitchFamily="18" charset="0"/>
            </a:endParaRPr>
          </a:p>
        </p:txBody>
      </p:sp>
      <p:sp>
        <p:nvSpPr>
          <p:cNvPr id="59429" name="Rectangle 37">
            <a:extLst>
              <a:ext uri="{FF2B5EF4-FFF2-40B4-BE49-F238E27FC236}">
                <a16:creationId xmlns:a16="http://schemas.microsoft.com/office/drawing/2014/main" id="{06FEA923-92A5-6E4E-BB67-8B488FF99D32}"/>
              </a:ext>
            </a:extLst>
          </p:cNvPr>
          <p:cNvSpPr>
            <a:spLocks noChangeArrowheads="1"/>
          </p:cNvSpPr>
          <p:nvPr/>
        </p:nvSpPr>
        <p:spPr bwMode="auto">
          <a:xfrm>
            <a:off x="6351588" y="5170488"/>
            <a:ext cx="3937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0" name="Rectangle 38">
            <a:extLst>
              <a:ext uri="{FF2B5EF4-FFF2-40B4-BE49-F238E27FC236}">
                <a16:creationId xmlns:a16="http://schemas.microsoft.com/office/drawing/2014/main" id="{E3A1B469-3FDF-9D41-BEDD-93711902E79D}"/>
              </a:ext>
            </a:extLst>
          </p:cNvPr>
          <p:cNvSpPr>
            <a:spLocks noChangeArrowheads="1"/>
          </p:cNvSpPr>
          <p:nvPr/>
        </p:nvSpPr>
        <p:spPr bwMode="auto">
          <a:xfrm>
            <a:off x="6351588" y="5170488"/>
            <a:ext cx="3825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1" name="Rectangle 39">
            <a:extLst>
              <a:ext uri="{FF2B5EF4-FFF2-40B4-BE49-F238E27FC236}">
                <a16:creationId xmlns:a16="http://schemas.microsoft.com/office/drawing/2014/main" id="{1AD295EA-90BC-1B4B-A30C-49F51C51E3CD}"/>
              </a:ext>
            </a:extLst>
          </p:cNvPr>
          <p:cNvSpPr>
            <a:spLocks noChangeArrowheads="1"/>
          </p:cNvSpPr>
          <p:nvPr/>
        </p:nvSpPr>
        <p:spPr bwMode="auto">
          <a:xfrm>
            <a:off x="6200775" y="5170488"/>
            <a:ext cx="5016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2" name="Rectangle 40">
            <a:extLst>
              <a:ext uri="{FF2B5EF4-FFF2-40B4-BE49-F238E27FC236}">
                <a16:creationId xmlns:a16="http://schemas.microsoft.com/office/drawing/2014/main" id="{B97B33A1-A623-404A-99DB-638A56EEDB56}"/>
              </a:ext>
            </a:extLst>
          </p:cNvPr>
          <p:cNvSpPr>
            <a:spLocks noChangeArrowheads="1"/>
          </p:cNvSpPr>
          <p:nvPr/>
        </p:nvSpPr>
        <p:spPr bwMode="auto">
          <a:xfrm>
            <a:off x="6200775"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1995</a:t>
            </a:r>
            <a:endParaRPr lang="en-US" altLang="en-US" sz="2400">
              <a:solidFill>
                <a:schemeClr val="tx1"/>
              </a:solidFill>
              <a:latin typeface="Times New Roman" panose="02020603050405020304" pitchFamily="18" charset="0"/>
            </a:endParaRPr>
          </a:p>
        </p:txBody>
      </p:sp>
      <p:sp>
        <p:nvSpPr>
          <p:cNvPr id="59433" name="Rectangle 41">
            <a:extLst>
              <a:ext uri="{FF2B5EF4-FFF2-40B4-BE49-F238E27FC236}">
                <a16:creationId xmlns:a16="http://schemas.microsoft.com/office/drawing/2014/main" id="{199D5C14-5B42-9E4E-906E-DA2BE6371DEB}"/>
              </a:ext>
            </a:extLst>
          </p:cNvPr>
          <p:cNvSpPr>
            <a:spLocks noChangeArrowheads="1"/>
          </p:cNvSpPr>
          <p:nvPr/>
        </p:nvSpPr>
        <p:spPr bwMode="auto">
          <a:xfrm>
            <a:off x="7345363" y="5170488"/>
            <a:ext cx="3921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4" name="Rectangle 42">
            <a:extLst>
              <a:ext uri="{FF2B5EF4-FFF2-40B4-BE49-F238E27FC236}">
                <a16:creationId xmlns:a16="http://schemas.microsoft.com/office/drawing/2014/main" id="{7785A215-3BD7-F843-8241-01B5679B0FE7}"/>
              </a:ext>
            </a:extLst>
          </p:cNvPr>
          <p:cNvSpPr>
            <a:spLocks noChangeArrowheads="1"/>
          </p:cNvSpPr>
          <p:nvPr/>
        </p:nvSpPr>
        <p:spPr bwMode="auto">
          <a:xfrm>
            <a:off x="7345363" y="5170488"/>
            <a:ext cx="3825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5" name="Rectangle 43">
            <a:extLst>
              <a:ext uri="{FF2B5EF4-FFF2-40B4-BE49-F238E27FC236}">
                <a16:creationId xmlns:a16="http://schemas.microsoft.com/office/drawing/2014/main" id="{235CD3AA-4B0E-9F4B-8611-FC87E8E6241F}"/>
              </a:ext>
            </a:extLst>
          </p:cNvPr>
          <p:cNvSpPr>
            <a:spLocks noChangeArrowheads="1"/>
          </p:cNvSpPr>
          <p:nvPr/>
        </p:nvSpPr>
        <p:spPr bwMode="auto">
          <a:xfrm>
            <a:off x="7194550" y="5170488"/>
            <a:ext cx="5016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6" name="Rectangle 44">
            <a:extLst>
              <a:ext uri="{FF2B5EF4-FFF2-40B4-BE49-F238E27FC236}">
                <a16:creationId xmlns:a16="http://schemas.microsoft.com/office/drawing/2014/main" id="{4B233D6A-4AD9-D64B-9484-B6D90D5306F3}"/>
              </a:ext>
            </a:extLst>
          </p:cNvPr>
          <p:cNvSpPr>
            <a:spLocks noChangeArrowheads="1"/>
          </p:cNvSpPr>
          <p:nvPr/>
        </p:nvSpPr>
        <p:spPr bwMode="auto">
          <a:xfrm>
            <a:off x="7194550" y="518795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2000</a:t>
            </a:r>
            <a:endParaRPr lang="en-US" altLang="en-US" sz="2400">
              <a:solidFill>
                <a:schemeClr val="tx1"/>
              </a:solidFill>
              <a:latin typeface="Times New Roman" panose="02020603050405020304" pitchFamily="18" charset="0"/>
            </a:endParaRPr>
          </a:p>
        </p:txBody>
      </p:sp>
      <p:sp>
        <p:nvSpPr>
          <p:cNvPr id="59437" name="Rectangle 45">
            <a:extLst>
              <a:ext uri="{FF2B5EF4-FFF2-40B4-BE49-F238E27FC236}">
                <a16:creationId xmlns:a16="http://schemas.microsoft.com/office/drawing/2014/main" id="{16DFAB84-A1E1-944A-8659-CB7140B947F3}"/>
              </a:ext>
            </a:extLst>
          </p:cNvPr>
          <p:cNvSpPr>
            <a:spLocks noChangeArrowheads="1"/>
          </p:cNvSpPr>
          <p:nvPr/>
        </p:nvSpPr>
        <p:spPr bwMode="auto">
          <a:xfrm>
            <a:off x="1282700" y="4564063"/>
            <a:ext cx="104933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38" name="Rectangle 46">
            <a:extLst>
              <a:ext uri="{FF2B5EF4-FFF2-40B4-BE49-F238E27FC236}">
                <a16:creationId xmlns:a16="http://schemas.microsoft.com/office/drawing/2014/main" id="{D2E3F298-6C76-B743-A298-1A282F1835AC}"/>
              </a:ext>
            </a:extLst>
          </p:cNvPr>
          <p:cNvSpPr>
            <a:spLocks noChangeArrowheads="1"/>
          </p:cNvSpPr>
          <p:nvPr/>
        </p:nvSpPr>
        <p:spPr bwMode="auto">
          <a:xfrm>
            <a:off x="1400175" y="4625975"/>
            <a:ext cx="7223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ARPANET</a:t>
            </a:r>
            <a:endParaRPr lang="en-US" altLang="en-US" sz="2400" b="1">
              <a:solidFill>
                <a:schemeClr val="folHlink"/>
              </a:solidFill>
              <a:latin typeface="Times New Roman" panose="02020603050405020304" pitchFamily="18" charset="0"/>
            </a:endParaRPr>
          </a:p>
        </p:txBody>
      </p:sp>
      <p:sp>
        <p:nvSpPr>
          <p:cNvPr id="59439" name="Rectangle 47">
            <a:extLst>
              <a:ext uri="{FF2B5EF4-FFF2-40B4-BE49-F238E27FC236}">
                <a16:creationId xmlns:a16="http://schemas.microsoft.com/office/drawing/2014/main" id="{C52C48BF-800B-6344-93C3-CD1D3A81476A}"/>
              </a:ext>
            </a:extLst>
          </p:cNvPr>
          <p:cNvSpPr>
            <a:spLocks noChangeArrowheads="1"/>
          </p:cNvSpPr>
          <p:nvPr/>
        </p:nvSpPr>
        <p:spPr bwMode="auto">
          <a:xfrm>
            <a:off x="1557338" y="4271963"/>
            <a:ext cx="755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40" name="Rectangle 48">
            <a:extLst>
              <a:ext uri="{FF2B5EF4-FFF2-40B4-BE49-F238E27FC236}">
                <a16:creationId xmlns:a16="http://schemas.microsoft.com/office/drawing/2014/main" id="{DDECB137-8CBC-9442-8C4E-9F0365252A89}"/>
              </a:ext>
            </a:extLst>
          </p:cNvPr>
          <p:cNvSpPr>
            <a:spLocks noChangeArrowheads="1"/>
          </p:cNvSpPr>
          <p:nvPr/>
        </p:nvSpPr>
        <p:spPr bwMode="auto">
          <a:xfrm>
            <a:off x="1673225" y="4333875"/>
            <a:ext cx="4683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Email</a:t>
            </a:r>
            <a:endParaRPr lang="en-US" altLang="en-US" sz="2400" b="1">
              <a:solidFill>
                <a:schemeClr val="folHlink"/>
              </a:solidFill>
              <a:latin typeface="Times New Roman" panose="02020603050405020304" pitchFamily="18" charset="0"/>
            </a:endParaRPr>
          </a:p>
        </p:txBody>
      </p:sp>
      <p:sp>
        <p:nvSpPr>
          <p:cNvPr id="59441" name="Rectangle 49">
            <a:extLst>
              <a:ext uri="{FF2B5EF4-FFF2-40B4-BE49-F238E27FC236}">
                <a16:creationId xmlns:a16="http://schemas.microsoft.com/office/drawing/2014/main" id="{C3DBCB30-78FB-EB4B-8EF0-B88E908BA63D}"/>
              </a:ext>
            </a:extLst>
          </p:cNvPr>
          <p:cNvSpPr>
            <a:spLocks noChangeArrowheads="1"/>
          </p:cNvSpPr>
          <p:nvPr/>
        </p:nvSpPr>
        <p:spPr bwMode="auto">
          <a:xfrm>
            <a:off x="2509838" y="4144963"/>
            <a:ext cx="9826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42" name="Rectangle 50">
            <a:extLst>
              <a:ext uri="{FF2B5EF4-FFF2-40B4-BE49-F238E27FC236}">
                <a16:creationId xmlns:a16="http://schemas.microsoft.com/office/drawing/2014/main" id="{F5E06D12-2D4B-7149-A735-46D4EC828320}"/>
              </a:ext>
            </a:extLst>
          </p:cNvPr>
          <p:cNvSpPr>
            <a:spLocks noChangeArrowheads="1"/>
          </p:cNvSpPr>
          <p:nvPr/>
        </p:nvSpPr>
        <p:spPr bwMode="auto">
          <a:xfrm>
            <a:off x="2651125" y="4206875"/>
            <a:ext cx="669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Ethernet</a:t>
            </a:r>
            <a:endParaRPr lang="en-US" altLang="en-US" sz="2400" b="1">
              <a:solidFill>
                <a:schemeClr val="folHlink"/>
              </a:solidFill>
              <a:latin typeface="Times New Roman" panose="02020603050405020304" pitchFamily="18" charset="0"/>
            </a:endParaRPr>
          </a:p>
        </p:txBody>
      </p:sp>
      <p:sp>
        <p:nvSpPr>
          <p:cNvPr id="59443" name="Rectangle 51">
            <a:extLst>
              <a:ext uri="{FF2B5EF4-FFF2-40B4-BE49-F238E27FC236}">
                <a16:creationId xmlns:a16="http://schemas.microsoft.com/office/drawing/2014/main" id="{5F53B0C2-02C3-3D44-B3C3-187B01F7BBAA}"/>
              </a:ext>
            </a:extLst>
          </p:cNvPr>
          <p:cNvSpPr>
            <a:spLocks noChangeArrowheads="1"/>
          </p:cNvSpPr>
          <p:nvPr/>
        </p:nvSpPr>
        <p:spPr bwMode="auto">
          <a:xfrm>
            <a:off x="3778250" y="4060825"/>
            <a:ext cx="8636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44" name="Rectangle 52">
            <a:extLst>
              <a:ext uri="{FF2B5EF4-FFF2-40B4-BE49-F238E27FC236}">
                <a16:creationId xmlns:a16="http://schemas.microsoft.com/office/drawing/2014/main" id="{A53772F8-DA48-064D-97CE-7B3D4DEDE507}"/>
              </a:ext>
            </a:extLst>
          </p:cNvPr>
          <p:cNvSpPr>
            <a:spLocks noChangeArrowheads="1"/>
          </p:cNvSpPr>
          <p:nvPr/>
        </p:nvSpPr>
        <p:spPr bwMode="auto">
          <a:xfrm>
            <a:off x="3348038" y="4046538"/>
            <a:ext cx="5826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TCP/IP</a:t>
            </a:r>
            <a:endParaRPr lang="en-US" altLang="en-US" sz="2400" b="1">
              <a:solidFill>
                <a:schemeClr val="folHlink"/>
              </a:solidFill>
              <a:latin typeface="Times New Roman" panose="02020603050405020304" pitchFamily="18" charset="0"/>
            </a:endParaRPr>
          </a:p>
        </p:txBody>
      </p:sp>
      <p:sp>
        <p:nvSpPr>
          <p:cNvPr id="59445" name="Rectangle 53">
            <a:extLst>
              <a:ext uri="{FF2B5EF4-FFF2-40B4-BE49-F238E27FC236}">
                <a16:creationId xmlns:a16="http://schemas.microsoft.com/office/drawing/2014/main" id="{03EC8F1C-A687-8245-93E2-9E89F7E04A04}"/>
              </a:ext>
            </a:extLst>
          </p:cNvPr>
          <p:cNvSpPr>
            <a:spLocks noChangeArrowheads="1"/>
          </p:cNvSpPr>
          <p:nvPr/>
        </p:nvSpPr>
        <p:spPr bwMode="auto">
          <a:xfrm>
            <a:off x="4451350" y="3848100"/>
            <a:ext cx="704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46" name="Rectangle 54">
            <a:extLst>
              <a:ext uri="{FF2B5EF4-FFF2-40B4-BE49-F238E27FC236}">
                <a16:creationId xmlns:a16="http://schemas.microsoft.com/office/drawing/2014/main" id="{B579AB2B-E387-D240-AC76-B47BB9E72DA8}"/>
              </a:ext>
            </a:extLst>
          </p:cNvPr>
          <p:cNvSpPr>
            <a:spLocks noChangeArrowheads="1"/>
          </p:cNvSpPr>
          <p:nvPr/>
        </p:nvSpPr>
        <p:spPr bwMode="auto">
          <a:xfrm>
            <a:off x="4568825" y="3910013"/>
            <a:ext cx="407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IETF</a:t>
            </a:r>
            <a:endParaRPr lang="en-US" altLang="en-US" sz="2400" b="1">
              <a:solidFill>
                <a:schemeClr val="folHlink"/>
              </a:solidFill>
              <a:latin typeface="Times New Roman" panose="02020603050405020304" pitchFamily="18" charset="0"/>
            </a:endParaRPr>
          </a:p>
        </p:txBody>
      </p:sp>
      <p:sp>
        <p:nvSpPr>
          <p:cNvPr id="59447" name="Rectangle 55">
            <a:extLst>
              <a:ext uri="{FF2B5EF4-FFF2-40B4-BE49-F238E27FC236}">
                <a16:creationId xmlns:a16="http://schemas.microsoft.com/office/drawing/2014/main" id="{3FB01352-9EC3-0E4E-9569-FDEABAC04CBB}"/>
              </a:ext>
            </a:extLst>
          </p:cNvPr>
          <p:cNvSpPr>
            <a:spLocks noChangeArrowheads="1"/>
          </p:cNvSpPr>
          <p:nvPr/>
        </p:nvSpPr>
        <p:spPr bwMode="auto">
          <a:xfrm>
            <a:off x="3390900" y="4462463"/>
            <a:ext cx="12334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48" name="Rectangle 56">
            <a:extLst>
              <a:ext uri="{FF2B5EF4-FFF2-40B4-BE49-F238E27FC236}">
                <a16:creationId xmlns:a16="http://schemas.microsoft.com/office/drawing/2014/main" id="{D1EE0419-F1F0-1F4E-A0CA-BFE51B1DF14E}"/>
              </a:ext>
            </a:extLst>
          </p:cNvPr>
          <p:cNvSpPr>
            <a:spLocks noChangeArrowheads="1"/>
          </p:cNvSpPr>
          <p:nvPr/>
        </p:nvSpPr>
        <p:spPr bwMode="auto">
          <a:xfrm>
            <a:off x="3508375" y="4524375"/>
            <a:ext cx="9001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Internet Era</a:t>
            </a:r>
            <a:endParaRPr lang="en-US" altLang="en-US" sz="2400" b="1">
              <a:solidFill>
                <a:schemeClr val="folHlink"/>
              </a:solidFill>
              <a:latin typeface="Times New Roman" panose="02020603050405020304" pitchFamily="18" charset="0"/>
            </a:endParaRPr>
          </a:p>
        </p:txBody>
      </p:sp>
      <p:sp>
        <p:nvSpPr>
          <p:cNvPr id="59449" name="Rectangle 57">
            <a:extLst>
              <a:ext uri="{FF2B5EF4-FFF2-40B4-BE49-F238E27FC236}">
                <a16:creationId xmlns:a16="http://schemas.microsoft.com/office/drawing/2014/main" id="{63E02E7A-9D34-2B4B-91E3-99C99E512E80}"/>
              </a:ext>
            </a:extLst>
          </p:cNvPr>
          <p:cNvSpPr>
            <a:spLocks noChangeArrowheads="1"/>
          </p:cNvSpPr>
          <p:nvPr/>
        </p:nvSpPr>
        <p:spPr bwMode="auto">
          <a:xfrm>
            <a:off x="5292725" y="4462463"/>
            <a:ext cx="10937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50" name="Rectangle 58">
            <a:extLst>
              <a:ext uri="{FF2B5EF4-FFF2-40B4-BE49-F238E27FC236}">
                <a16:creationId xmlns:a16="http://schemas.microsoft.com/office/drawing/2014/main" id="{15249BD0-4274-A64F-8E6F-43675F978D42}"/>
              </a:ext>
            </a:extLst>
          </p:cNvPr>
          <p:cNvSpPr>
            <a:spLocks noChangeArrowheads="1"/>
          </p:cNvSpPr>
          <p:nvPr/>
        </p:nvSpPr>
        <p:spPr bwMode="auto">
          <a:xfrm>
            <a:off x="5410200" y="4524375"/>
            <a:ext cx="7540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WWW Era</a:t>
            </a:r>
            <a:endParaRPr lang="en-US" altLang="en-US" sz="2400" b="1">
              <a:solidFill>
                <a:schemeClr val="folHlink"/>
              </a:solidFill>
              <a:latin typeface="Times New Roman" panose="02020603050405020304" pitchFamily="18" charset="0"/>
            </a:endParaRPr>
          </a:p>
        </p:txBody>
      </p:sp>
      <p:sp>
        <p:nvSpPr>
          <p:cNvPr id="59451" name="Rectangle 59">
            <a:extLst>
              <a:ext uri="{FF2B5EF4-FFF2-40B4-BE49-F238E27FC236}">
                <a16:creationId xmlns:a16="http://schemas.microsoft.com/office/drawing/2014/main" id="{E8F7B6BA-6A41-3941-B3D0-41F1DB0DCCFD}"/>
              </a:ext>
            </a:extLst>
          </p:cNvPr>
          <p:cNvSpPr>
            <a:spLocks noChangeArrowheads="1"/>
          </p:cNvSpPr>
          <p:nvPr/>
        </p:nvSpPr>
        <p:spPr bwMode="auto">
          <a:xfrm>
            <a:off x="5900738" y="4167188"/>
            <a:ext cx="8524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52" name="Rectangle 60">
            <a:extLst>
              <a:ext uri="{FF2B5EF4-FFF2-40B4-BE49-F238E27FC236}">
                <a16:creationId xmlns:a16="http://schemas.microsoft.com/office/drawing/2014/main" id="{45F30413-DEDA-2247-9398-18CD281EAA7F}"/>
              </a:ext>
            </a:extLst>
          </p:cNvPr>
          <p:cNvSpPr>
            <a:spLocks noChangeArrowheads="1"/>
          </p:cNvSpPr>
          <p:nvPr/>
        </p:nvSpPr>
        <p:spPr bwMode="auto">
          <a:xfrm>
            <a:off x="6018213" y="4227513"/>
            <a:ext cx="5540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Mosaic</a:t>
            </a:r>
            <a:endParaRPr lang="en-US" altLang="en-US" sz="2400" b="1">
              <a:solidFill>
                <a:schemeClr val="folHlink"/>
              </a:solidFill>
              <a:latin typeface="Times New Roman" panose="02020603050405020304" pitchFamily="18" charset="0"/>
            </a:endParaRPr>
          </a:p>
        </p:txBody>
      </p:sp>
      <p:sp>
        <p:nvSpPr>
          <p:cNvPr id="59453" name="Rectangle 61">
            <a:extLst>
              <a:ext uri="{FF2B5EF4-FFF2-40B4-BE49-F238E27FC236}">
                <a16:creationId xmlns:a16="http://schemas.microsoft.com/office/drawing/2014/main" id="{CA50D841-803A-5A49-885C-729241E91AD7}"/>
              </a:ext>
            </a:extLst>
          </p:cNvPr>
          <p:cNvSpPr>
            <a:spLocks noChangeArrowheads="1"/>
          </p:cNvSpPr>
          <p:nvPr/>
        </p:nvSpPr>
        <p:spPr bwMode="auto">
          <a:xfrm>
            <a:off x="7059613" y="4462463"/>
            <a:ext cx="6715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54" name="Rectangle 62">
            <a:extLst>
              <a:ext uri="{FF2B5EF4-FFF2-40B4-BE49-F238E27FC236}">
                <a16:creationId xmlns:a16="http://schemas.microsoft.com/office/drawing/2014/main" id="{EB169A5F-1E50-C242-9003-132C22915BDE}"/>
              </a:ext>
            </a:extLst>
          </p:cNvPr>
          <p:cNvSpPr>
            <a:spLocks noChangeArrowheads="1"/>
          </p:cNvSpPr>
          <p:nvPr/>
        </p:nvSpPr>
        <p:spPr bwMode="auto">
          <a:xfrm>
            <a:off x="7177088" y="4524375"/>
            <a:ext cx="3905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XML</a:t>
            </a:r>
            <a:endParaRPr lang="en-US" altLang="en-US" sz="2400" b="1">
              <a:solidFill>
                <a:schemeClr val="folHlink"/>
              </a:solidFill>
              <a:latin typeface="Times New Roman" panose="02020603050405020304" pitchFamily="18" charset="0"/>
            </a:endParaRPr>
          </a:p>
        </p:txBody>
      </p:sp>
      <p:sp>
        <p:nvSpPr>
          <p:cNvPr id="59455" name="Rectangle 63">
            <a:extLst>
              <a:ext uri="{FF2B5EF4-FFF2-40B4-BE49-F238E27FC236}">
                <a16:creationId xmlns:a16="http://schemas.microsoft.com/office/drawing/2014/main" id="{B3C56C76-F500-7E4F-A2B0-B17D0C9E9003}"/>
              </a:ext>
            </a:extLst>
          </p:cNvPr>
          <p:cNvSpPr>
            <a:spLocks noChangeArrowheads="1"/>
          </p:cNvSpPr>
          <p:nvPr/>
        </p:nvSpPr>
        <p:spPr bwMode="auto">
          <a:xfrm>
            <a:off x="6176963" y="2978150"/>
            <a:ext cx="1174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56" name="Rectangle 64">
            <a:extLst>
              <a:ext uri="{FF2B5EF4-FFF2-40B4-BE49-F238E27FC236}">
                <a16:creationId xmlns:a16="http://schemas.microsoft.com/office/drawing/2014/main" id="{26EA86D0-8654-6B41-A0FE-9A8067144DAC}"/>
              </a:ext>
            </a:extLst>
          </p:cNvPr>
          <p:cNvSpPr>
            <a:spLocks noChangeArrowheads="1"/>
          </p:cNvSpPr>
          <p:nvPr/>
        </p:nvSpPr>
        <p:spPr bwMode="auto">
          <a:xfrm>
            <a:off x="6292850" y="3040063"/>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57" name="Rectangle 65">
            <a:extLst>
              <a:ext uri="{FF2B5EF4-FFF2-40B4-BE49-F238E27FC236}">
                <a16:creationId xmlns:a16="http://schemas.microsoft.com/office/drawing/2014/main" id="{9FBC6487-0020-964E-A48B-141442502744}"/>
              </a:ext>
            </a:extLst>
          </p:cNvPr>
          <p:cNvSpPr>
            <a:spLocks noChangeArrowheads="1"/>
          </p:cNvSpPr>
          <p:nvPr/>
        </p:nvSpPr>
        <p:spPr bwMode="auto">
          <a:xfrm>
            <a:off x="6432550" y="3040063"/>
            <a:ext cx="7223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PC Clusters</a:t>
            </a:r>
            <a:endParaRPr lang="en-US" altLang="en-US" sz="2400" b="1">
              <a:solidFill>
                <a:schemeClr val="hlink"/>
              </a:solidFill>
              <a:latin typeface="Times New Roman" panose="02020603050405020304" pitchFamily="18" charset="0"/>
            </a:endParaRPr>
          </a:p>
        </p:txBody>
      </p:sp>
      <p:sp>
        <p:nvSpPr>
          <p:cNvPr id="59458" name="Rectangle 66">
            <a:extLst>
              <a:ext uri="{FF2B5EF4-FFF2-40B4-BE49-F238E27FC236}">
                <a16:creationId xmlns:a16="http://schemas.microsoft.com/office/drawing/2014/main" id="{0C46922F-8F8D-BA46-A1DB-9C71B8F2E13E}"/>
              </a:ext>
            </a:extLst>
          </p:cNvPr>
          <p:cNvSpPr>
            <a:spLocks noChangeArrowheads="1"/>
          </p:cNvSpPr>
          <p:nvPr/>
        </p:nvSpPr>
        <p:spPr bwMode="auto">
          <a:xfrm>
            <a:off x="3683000" y="3175000"/>
            <a:ext cx="809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a:t>
            </a:r>
            <a:endParaRPr lang="en-US" altLang="en-US" sz="2400" b="1">
              <a:solidFill>
                <a:schemeClr val="hlink"/>
              </a:solidFill>
              <a:latin typeface="Times New Roman" panose="02020603050405020304" pitchFamily="18" charset="0"/>
            </a:endParaRPr>
          </a:p>
        </p:txBody>
      </p:sp>
      <p:sp>
        <p:nvSpPr>
          <p:cNvPr id="59459" name="Rectangle 67">
            <a:extLst>
              <a:ext uri="{FF2B5EF4-FFF2-40B4-BE49-F238E27FC236}">
                <a16:creationId xmlns:a16="http://schemas.microsoft.com/office/drawing/2014/main" id="{49952372-0D49-8748-96C3-BD57E6529FC0}"/>
              </a:ext>
            </a:extLst>
          </p:cNvPr>
          <p:cNvSpPr>
            <a:spLocks noChangeArrowheads="1"/>
          </p:cNvSpPr>
          <p:nvPr/>
        </p:nvSpPr>
        <p:spPr bwMode="auto">
          <a:xfrm>
            <a:off x="3822700" y="3175000"/>
            <a:ext cx="3540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Crays</a:t>
            </a:r>
            <a:endParaRPr lang="en-US" altLang="en-US" sz="2400" b="1">
              <a:solidFill>
                <a:schemeClr val="hlink"/>
              </a:solidFill>
              <a:latin typeface="Times New Roman" panose="02020603050405020304" pitchFamily="18" charset="0"/>
            </a:endParaRPr>
          </a:p>
        </p:txBody>
      </p:sp>
      <p:sp>
        <p:nvSpPr>
          <p:cNvPr id="59460" name="Rectangle 68">
            <a:extLst>
              <a:ext uri="{FF2B5EF4-FFF2-40B4-BE49-F238E27FC236}">
                <a16:creationId xmlns:a16="http://schemas.microsoft.com/office/drawing/2014/main" id="{B4AE0AF5-C521-B541-935A-69B984323486}"/>
              </a:ext>
            </a:extLst>
          </p:cNvPr>
          <p:cNvSpPr>
            <a:spLocks noChangeArrowheads="1"/>
          </p:cNvSpPr>
          <p:nvPr/>
        </p:nvSpPr>
        <p:spPr bwMode="auto">
          <a:xfrm>
            <a:off x="4548188" y="3135313"/>
            <a:ext cx="749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61" name="Rectangle 69">
            <a:extLst>
              <a:ext uri="{FF2B5EF4-FFF2-40B4-BE49-F238E27FC236}">
                <a16:creationId xmlns:a16="http://schemas.microsoft.com/office/drawing/2014/main" id="{709E6D8B-ADBB-D04F-95F8-287D867EE5F8}"/>
              </a:ext>
            </a:extLst>
          </p:cNvPr>
          <p:cNvSpPr>
            <a:spLocks noChangeArrowheads="1"/>
          </p:cNvSpPr>
          <p:nvPr/>
        </p:nvSpPr>
        <p:spPr bwMode="auto">
          <a:xfrm>
            <a:off x="4665663" y="3197225"/>
            <a:ext cx="809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a:t>
            </a:r>
            <a:endParaRPr lang="en-US" altLang="en-US" sz="2400" b="1">
              <a:solidFill>
                <a:schemeClr val="hlink"/>
              </a:solidFill>
              <a:latin typeface="Times New Roman" panose="02020603050405020304" pitchFamily="18" charset="0"/>
            </a:endParaRPr>
          </a:p>
        </p:txBody>
      </p:sp>
      <p:sp>
        <p:nvSpPr>
          <p:cNvPr id="59462" name="Rectangle 70">
            <a:extLst>
              <a:ext uri="{FF2B5EF4-FFF2-40B4-BE49-F238E27FC236}">
                <a16:creationId xmlns:a16="http://schemas.microsoft.com/office/drawing/2014/main" id="{19E0FB3A-AB0B-A343-9317-7DA9995EEDDF}"/>
              </a:ext>
            </a:extLst>
          </p:cNvPr>
          <p:cNvSpPr>
            <a:spLocks noChangeArrowheads="1"/>
          </p:cNvSpPr>
          <p:nvPr/>
        </p:nvSpPr>
        <p:spPr bwMode="auto">
          <a:xfrm>
            <a:off x="4803775" y="3197225"/>
            <a:ext cx="346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MPPs</a:t>
            </a:r>
            <a:endParaRPr lang="en-US" altLang="en-US" sz="2400" b="1">
              <a:solidFill>
                <a:schemeClr val="hlink"/>
              </a:solidFill>
              <a:latin typeface="Times New Roman" panose="02020603050405020304" pitchFamily="18" charset="0"/>
            </a:endParaRPr>
          </a:p>
        </p:txBody>
      </p:sp>
      <p:sp>
        <p:nvSpPr>
          <p:cNvPr id="59463" name="Rectangle 71">
            <a:extLst>
              <a:ext uri="{FF2B5EF4-FFF2-40B4-BE49-F238E27FC236}">
                <a16:creationId xmlns:a16="http://schemas.microsoft.com/office/drawing/2014/main" id="{A196B4A8-572B-8F43-9BD7-2218748B837C}"/>
              </a:ext>
            </a:extLst>
          </p:cNvPr>
          <p:cNvSpPr>
            <a:spLocks noChangeArrowheads="1"/>
          </p:cNvSpPr>
          <p:nvPr/>
        </p:nvSpPr>
        <p:spPr bwMode="auto">
          <a:xfrm>
            <a:off x="460375" y="2689225"/>
            <a:ext cx="11953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64" name="Rectangle 72">
            <a:extLst>
              <a:ext uri="{FF2B5EF4-FFF2-40B4-BE49-F238E27FC236}">
                <a16:creationId xmlns:a16="http://schemas.microsoft.com/office/drawing/2014/main" id="{8501FBA8-6D8F-4247-A183-5FBE6BEA9EFD}"/>
              </a:ext>
            </a:extLst>
          </p:cNvPr>
          <p:cNvSpPr>
            <a:spLocks noChangeArrowheads="1"/>
          </p:cNvSpPr>
          <p:nvPr/>
        </p:nvSpPr>
        <p:spPr bwMode="auto">
          <a:xfrm>
            <a:off x="576263" y="2751138"/>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65" name="Rectangle 73">
            <a:extLst>
              <a:ext uri="{FF2B5EF4-FFF2-40B4-BE49-F238E27FC236}">
                <a16:creationId xmlns:a16="http://schemas.microsoft.com/office/drawing/2014/main" id="{760C6B43-6BD9-584A-ACA1-9C52314CFD7E}"/>
              </a:ext>
            </a:extLst>
          </p:cNvPr>
          <p:cNvSpPr>
            <a:spLocks noChangeArrowheads="1"/>
          </p:cNvSpPr>
          <p:nvPr/>
        </p:nvSpPr>
        <p:spPr bwMode="auto">
          <a:xfrm>
            <a:off x="715963" y="2751138"/>
            <a:ext cx="7508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Mainframes</a:t>
            </a:r>
            <a:endParaRPr lang="en-US" altLang="en-US" sz="2400" b="1">
              <a:solidFill>
                <a:schemeClr val="hlink"/>
              </a:solidFill>
              <a:latin typeface="Times New Roman" panose="02020603050405020304" pitchFamily="18" charset="0"/>
            </a:endParaRPr>
          </a:p>
        </p:txBody>
      </p:sp>
      <p:sp>
        <p:nvSpPr>
          <p:cNvPr id="59466" name="Rectangle 75">
            <a:extLst>
              <a:ext uri="{FF2B5EF4-FFF2-40B4-BE49-F238E27FC236}">
                <a16:creationId xmlns:a16="http://schemas.microsoft.com/office/drawing/2014/main" id="{94ED563D-F8FE-D44B-A4FE-F39FA2BBF3FA}"/>
              </a:ext>
            </a:extLst>
          </p:cNvPr>
          <p:cNvSpPr>
            <a:spLocks noChangeArrowheads="1"/>
          </p:cNvSpPr>
          <p:nvPr/>
        </p:nvSpPr>
        <p:spPr bwMode="auto">
          <a:xfrm>
            <a:off x="5313363" y="4167188"/>
            <a:ext cx="7826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67" name="Rectangle 76">
            <a:extLst>
              <a:ext uri="{FF2B5EF4-FFF2-40B4-BE49-F238E27FC236}">
                <a16:creationId xmlns:a16="http://schemas.microsoft.com/office/drawing/2014/main" id="{F803729F-9F0E-9F44-86F7-A1F4D2A2DD67}"/>
              </a:ext>
            </a:extLst>
          </p:cNvPr>
          <p:cNvSpPr>
            <a:spLocks noChangeArrowheads="1"/>
          </p:cNvSpPr>
          <p:nvPr/>
        </p:nvSpPr>
        <p:spPr bwMode="auto">
          <a:xfrm>
            <a:off x="5429250" y="4227513"/>
            <a:ext cx="4778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HTML</a:t>
            </a:r>
            <a:endParaRPr lang="en-US" altLang="en-US" sz="2400" b="1">
              <a:solidFill>
                <a:schemeClr val="folHlink"/>
              </a:solidFill>
              <a:latin typeface="Times New Roman" panose="02020603050405020304" pitchFamily="18" charset="0"/>
            </a:endParaRPr>
          </a:p>
        </p:txBody>
      </p:sp>
      <p:sp>
        <p:nvSpPr>
          <p:cNvPr id="59468" name="Rectangle 77">
            <a:extLst>
              <a:ext uri="{FF2B5EF4-FFF2-40B4-BE49-F238E27FC236}">
                <a16:creationId xmlns:a16="http://schemas.microsoft.com/office/drawing/2014/main" id="{61B4D017-BB3A-DA43-884F-9BC6A630C1E0}"/>
              </a:ext>
            </a:extLst>
          </p:cNvPr>
          <p:cNvSpPr>
            <a:spLocks noChangeArrowheads="1"/>
          </p:cNvSpPr>
          <p:nvPr/>
        </p:nvSpPr>
        <p:spPr bwMode="auto">
          <a:xfrm>
            <a:off x="6261100" y="3932238"/>
            <a:ext cx="704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69" name="Rectangle 78">
            <a:extLst>
              <a:ext uri="{FF2B5EF4-FFF2-40B4-BE49-F238E27FC236}">
                <a16:creationId xmlns:a16="http://schemas.microsoft.com/office/drawing/2014/main" id="{29AE4575-F292-7D46-BC72-FB48FB6932A1}"/>
              </a:ext>
            </a:extLst>
          </p:cNvPr>
          <p:cNvSpPr>
            <a:spLocks noChangeArrowheads="1"/>
          </p:cNvSpPr>
          <p:nvPr/>
        </p:nvSpPr>
        <p:spPr bwMode="auto">
          <a:xfrm>
            <a:off x="6300788" y="3860800"/>
            <a:ext cx="412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W3C</a:t>
            </a:r>
            <a:endParaRPr lang="en-US" altLang="en-US" sz="2400" b="1">
              <a:solidFill>
                <a:schemeClr val="folHlink"/>
              </a:solidFill>
              <a:latin typeface="Times New Roman" panose="02020603050405020304" pitchFamily="18" charset="0"/>
            </a:endParaRPr>
          </a:p>
        </p:txBody>
      </p:sp>
      <p:sp>
        <p:nvSpPr>
          <p:cNvPr id="59470" name="Rectangle 79">
            <a:extLst>
              <a:ext uri="{FF2B5EF4-FFF2-40B4-BE49-F238E27FC236}">
                <a16:creationId xmlns:a16="http://schemas.microsoft.com/office/drawing/2014/main" id="{A6092314-C83D-DF42-B61E-11D4A40EDE4B}"/>
              </a:ext>
            </a:extLst>
          </p:cNvPr>
          <p:cNvSpPr>
            <a:spLocks noChangeArrowheads="1"/>
          </p:cNvSpPr>
          <p:nvPr/>
        </p:nvSpPr>
        <p:spPr bwMode="auto">
          <a:xfrm>
            <a:off x="6778625" y="2471738"/>
            <a:ext cx="6397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71" name="Rectangle 80">
            <a:extLst>
              <a:ext uri="{FF2B5EF4-FFF2-40B4-BE49-F238E27FC236}">
                <a16:creationId xmlns:a16="http://schemas.microsoft.com/office/drawing/2014/main" id="{961514B4-FA75-064D-A4CD-209E139F991B}"/>
              </a:ext>
            </a:extLst>
          </p:cNvPr>
          <p:cNvSpPr>
            <a:spLocks noChangeArrowheads="1"/>
          </p:cNvSpPr>
          <p:nvPr/>
        </p:nvSpPr>
        <p:spPr bwMode="auto">
          <a:xfrm>
            <a:off x="6894513" y="2532063"/>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72" name="Rectangle 81">
            <a:extLst>
              <a:ext uri="{FF2B5EF4-FFF2-40B4-BE49-F238E27FC236}">
                <a16:creationId xmlns:a16="http://schemas.microsoft.com/office/drawing/2014/main" id="{24E28EF3-29FF-2C40-9089-2ECB55CF9D64}"/>
              </a:ext>
            </a:extLst>
          </p:cNvPr>
          <p:cNvSpPr>
            <a:spLocks noChangeArrowheads="1"/>
          </p:cNvSpPr>
          <p:nvPr/>
        </p:nvSpPr>
        <p:spPr bwMode="auto">
          <a:xfrm>
            <a:off x="7034213" y="2532063"/>
            <a:ext cx="2492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P2P</a:t>
            </a:r>
            <a:endParaRPr lang="en-US" altLang="en-US" sz="2400" b="1">
              <a:solidFill>
                <a:schemeClr val="hlink"/>
              </a:solidFill>
              <a:latin typeface="Times New Roman" panose="02020603050405020304" pitchFamily="18" charset="0"/>
            </a:endParaRPr>
          </a:p>
        </p:txBody>
      </p:sp>
      <p:sp>
        <p:nvSpPr>
          <p:cNvPr id="59473" name="Rectangle 84">
            <a:extLst>
              <a:ext uri="{FF2B5EF4-FFF2-40B4-BE49-F238E27FC236}">
                <a16:creationId xmlns:a16="http://schemas.microsoft.com/office/drawing/2014/main" id="{44EB51A0-BD90-D14A-B101-E3AACCD17E43}"/>
              </a:ext>
            </a:extLst>
          </p:cNvPr>
          <p:cNvSpPr>
            <a:spLocks noChangeArrowheads="1"/>
          </p:cNvSpPr>
          <p:nvPr/>
        </p:nvSpPr>
        <p:spPr bwMode="auto">
          <a:xfrm>
            <a:off x="6983413" y="2828925"/>
            <a:ext cx="1158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74" name="Rectangle 85">
            <a:extLst>
              <a:ext uri="{FF2B5EF4-FFF2-40B4-BE49-F238E27FC236}">
                <a16:creationId xmlns:a16="http://schemas.microsoft.com/office/drawing/2014/main" id="{917AECC0-A93F-514C-8668-616A67835492}"/>
              </a:ext>
            </a:extLst>
          </p:cNvPr>
          <p:cNvSpPr>
            <a:spLocks noChangeArrowheads="1"/>
          </p:cNvSpPr>
          <p:nvPr/>
        </p:nvSpPr>
        <p:spPr bwMode="auto">
          <a:xfrm>
            <a:off x="7121525" y="2828925"/>
            <a:ext cx="3333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Grids</a:t>
            </a:r>
            <a:endParaRPr lang="en-US" altLang="en-US" sz="2400" b="1">
              <a:solidFill>
                <a:schemeClr val="hlink"/>
              </a:solidFill>
              <a:latin typeface="Times New Roman" panose="02020603050405020304" pitchFamily="18" charset="0"/>
            </a:endParaRPr>
          </a:p>
        </p:txBody>
      </p:sp>
      <p:sp>
        <p:nvSpPr>
          <p:cNvPr id="59475" name="Rectangle 87">
            <a:extLst>
              <a:ext uri="{FF2B5EF4-FFF2-40B4-BE49-F238E27FC236}">
                <a16:creationId xmlns:a16="http://schemas.microsoft.com/office/drawing/2014/main" id="{18FFF591-1E86-F44C-A146-E6341416ACAA}"/>
              </a:ext>
            </a:extLst>
          </p:cNvPr>
          <p:cNvSpPr>
            <a:spLocks noChangeArrowheads="1"/>
          </p:cNvSpPr>
          <p:nvPr/>
        </p:nvSpPr>
        <p:spPr bwMode="auto">
          <a:xfrm>
            <a:off x="1281113" y="3303588"/>
            <a:ext cx="1158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76" name="Rectangle 88">
            <a:extLst>
              <a:ext uri="{FF2B5EF4-FFF2-40B4-BE49-F238E27FC236}">
                <a16:creationId xmlns:a16="http://schemas.microsoft.com/office/drawing/2014/main" id="{249191DB-6E78-2049-B1DD-153C68E03305}"/>
              </a:ext>
            </a:extLst>
          </p:cNvPr>
          <p:cNvSpPr>
            <a:spLocks noChangeArrowheads="1"/>
          </p:cNvSpPr>
          <p:nvPr/>
        </p:nvSpPr>
        <p:spPr bwMode="auto">
          <a:xfrm>
            <a:off x="1419225" y="3303588"/>
            <a:ext cx="8382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XEROX PARC</a:t>
            </a:r>
            <a:endParaRPr lang="en-US" altLang="en-US" sz="2400" b="1">
              <a:solidFill>
                <a:schemeClr val="hlink"/>
              </a:solidFill>
              <a:latin typeface="Times New Roman" panose="02020603050405020304" pitchFamily="18" charset="0"/>
            </a:endParaRPr>
          </a:p>
        </p:txBody>
      </p:sp>
      <p:sp>
        <p:nvSpPr>
          <p:cNvPr id="59477" name="Rectangle 90">
            <a:extLst>
              <a:ext uri="{FF2B5EF4-FFF2-40B4-BE49-F238E27FC236}">
                <a16:creationId xmlns:a16="http://schemas.microsoft.com/office/drawing/2014/main" id="{AF03E66A-A358-CC49-B8C3-79E8973162AD}"/>
              </a:ext>
            </a:extLst>
          </p:cNvPr>
          <p:cNvSpPr>
            <a:spLocks noChangeArrowheads="1"/>
          </p:cNvSpPr>
          <p:nvPr/>
        </p:nvSpPr>
        <p:spPr bwMode="auto">
          <a:xfrm rot="-5400000">
            <a:off x="-73819" y="2848769"/>
            <a:ext cx="8080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COMPUTING</a:t>
            </a:r>
            <a:endParaRPr lang="en-US" altLang="en-US" sz="2400" b="1">
              <a:solidFill>
                <a:schemeClr val="hlink"/>
              </a:solidFill>
              <a:latin typeface="Times New Roman" panose="02020603050405020304" pitchFamily="18" charset="0"/>
            </a:endParaRPr>
          </a:p>
        </p:txBody>
      </p:sp>
      <p:sp>
        <p:nvSpPr>
          <p:cNvPr id="59478" name="Rectangle 93">
            <a:extLst>
              <a:ext uri="{FF2B5EF4-FFF2-40B4-BE49-F238E27FC236}">
                <a16:creationId xmlns:a16="http://schemas.microsoft.com/office/drawing/2014/main" id="{9E5674CE-20E2-0C45-AF6E-9A72EF352563}"/>
              </a:ext>
            </a:extLst>
          </p:cNvPr>
          <p:cNvSpPr>
            <a:spLocks noChangeArrowheads="1"/>
          </p:cNvSpPr>
          <p:nvPr/>
        </p:nvSpPr>
        <p:spPr bwMode="auto">
          <a:xfrm rot="-5400000">
            <a:off x="-192882" y="4199732"/>
            <a:ext cx="9953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Communication</a:t>
            </a:r>
            <a:endParaRPr lang="en-US" altLang="en-US" sz="2400" b="1">
              <a:solidFill>
                <a:schemeClr val="folHlink"/>
              </a:solidFill>
              <a:latin typeface="Times New Roman" panose="02020603050405020304" pitchFamily="18" charset="0"/>
            </a:endParaRPr>
          </a:p>
        </p:txBody>
      </p:sp>
      <p:sp>
        <p:nvSpPr>
          <p:cNvPr id="59479" name="Rectangle 94">
            <a:extLst>
              <a:ext uri="{FF2B5EF4-FFF2-40B4-BE49-F238E27FC236}">
                <a16:creationId xmlns:a16="http://schemas.microsoft.com/office/drawing/2014/main" id="{E5E770E5-28F1-B546-8CEA-C14DC1A1BC6E}"/>
              </a:ext>
            </a:extLst>
          </p:cNvPr>
          <p:cNvSpPr>
            <a:spLocks noChangeArrowheads="1"/>
          </p:cNvSpPr>
          <p:nvPr/>
        </p:nvSpPr>
        <p:spPr bwMode="auto">
          <a:xfrm>
            <a:off x="7186613" y="4167188"/>
            <a:ext cx="13239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80" name="Rectangle 95">
            <a:extLst>
              <a:ext uri="{FF2B5EF4-FFF2-40B4-BE49-F238E27FC236}">
                <a16:creationId xmlns:a16="http://schemas.microsoft.com/office/drawing/2014/main" id="{1E12322C-B7C1-104B-9D2B-02F231B91321}"/>
              </a:ext>
            </a:extLst>
          </p:cNvPr>
          <p:cNvSpPr>
            <a:spLocks noChangeArrowheads="1"/>
          </p:cNvSpPr>
          <p:nvPr/>
        </p:nvSpPr>
        <p:spPr bwMode="auto">
          <a:xfrm>
            <a:off x="6804025" y="4292600"/>
            <a:ext cx="973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Web Services</a:t>
            </a:r>
            <a:endParaRPr lang="en-US" altLang="en-US" sz="2400" b="1">
              <a:solidFill>
                <a:schemeClr val="folHlink"/>
              </a:solidFill>
              <a:latin typeface="Times New Roman" panose="02020603050405020304" pitchFamily="18" charset="0"/>
            </a:endParaRPr>
          </a:p>
        </p:txBody>
      </p:sp>
      <p:sp>
        <p:nvSpPr>
          <p:cNvPr id="59481" name="Line 96">
            <a:extLst>
              <a:ext uri="{FF2B5EF4-FFF2-40B4-BE49-F238E27FC236}">
                <a16:creationId xmlns:a16="http://schemas.microsoft.com/office/drawing/2014/main" id="{18BE5F1A-DFB9-4D4A-A6D3-EC61C4224D5C}"/>
              </a:ext>
            </a:extLst>
          </p:cNvPr>
          <p:cNvSpPr>
            <a:spLocks noChangeShapeType="1"/>
          </p:cNvSpPr>
          <p:nvPr/>
        </p:nvSpPr>
        <p:spPr bwMode="auto">
          <a:xfrm flipV="1">
            <a:off x="493713" y="5011738"/>
            <a:ext cx="84978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82" name="Rectangle 97">
            <a:extLst>
              <a:ext uri="{FF2B5EF4-FFF2-40B4-BE49-F238E27FC236}">
                <a16:creationId xmlns:a16="http://schemas.microsoft.com/office/drawing/2014/main" id="{41CDD573-2EC4-F549-AB75-B18B8EFEB86C}"/>
              </a:ext>
            </a:extLst>
          </p:cNvPr>
          <p:cNvSpPr>
            <a:spLocks noChangeArrowheads="1"/>
          </p:cNvSpPr>
          <p:nvPr/>
        </p:nvSpPr>
        <p:spPr bwMode="auto">
          <a:xfrm>
            <a:off x="1504950" y="2682875"/>
            <a:ext cx="14065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83" name="Rectangle 98">
            <a:extLst>
              <a:ext uri="{FF2B5EF4-FFF2-40B4-BE49-F238E27FC236}">
                <a16:creationId xmlns:a16="http://schemas.microsoft.com/office/drawing/2014/main" id="{94F098F9-5E91-2542-AE6A-B61E053ED61F}"/>
              </a:ext>
            </a:extLst>
          </p:cNvPr>
          <p:cNvSpPr>
            <a:spLocks noChangeArrowheads="1"/>
          </p:cNvSpPr>
          <p:nvPr/>
        </p:nvSpPr>
        <p:spPr bwMode="auto">
          <a:xfrm>
            <a:off x="1620838" y="2744788"/>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84" name="Rectangle 99">
            <a:extLst>
              <a:ext uri="{FF2B5EF4-FFF2-40B4-BE49-F238E27FC236}">
                <a16:creationId xmlns:a16="http://schemas.microsoft.com/office/drawing/2014/main" id="{5FF6F586-454F-0545-BDEB-360DA264BC9B}"/>
              </a:ext>
            </a:extLst>
          </p:cNvPr>
          <p:cNvSpPr>
            <a:spLocks noChangeArrowheads="1"/>
          </p:cNvSpPr>
          <p:nvPr/>
        </p:nvSpPr>
        <p:spPr bwMode="auto">
          <a:xfrm>
            <a:off x="1760538" y="2670175"/>
            <a:ext cx="9445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Minicomputers</a:t>
            </a:r>
            <a:endParaRPr lang="en-US" altLang="en-US" sz="2400" b="1">
              <a:solidFill>
                <a:schemeClr val="hlink"/>
              </a:solidFill>
              <a:latin typeface="Times New Roman" panose="02020603050405020304" pitchFamily="18" charset="0"/>
            </a:endParaRPr>
          </a:p>
        </p:txBody>
      </p:sp>
      <p:sp>
        <p:nvSpPr>
          <p:cNvPr id="59485" name="Rectangle 100">
            <a:extLst>
              <a:ext uri="{FF2B5EF4-FFF2-40B4-BE49-F238E27FC236}">
                <a16:creationId xmlns:a16="http://schemas.microsoft.com/office/drawing/2014/main" id="{9031B6B8-16DC-B043-BF62-17D4A4BDAACB}"/>
              </a:ext>
            </a:extLst>
          </p:cNvPr>
          <p:cNvSpPr>
            <a:spLocks noChangeArrowheads="1"/>
          </p:cNvSpPr>
          <p:nvPr/>
        </p:nvSpPr>
        <p:spPr bwMode="auto">
          <a:xfrm>
            <a:off x="3390900" y="2682875"/>
            <a:ext cx="631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86" name="Rectangle 101">
            <a:extLst>
              <a:ext uri="{FF2B5EF4-FFF2-40B4-BE49-F238E27FC236}">
                <a16:creationId xmlns:a16="http://schemas.microsoft.com/office/drawing/2014/main" id="{A09AF82C-B80F-9744-88CD-E7E6549C8895}"/>
              </a:ext>
            </a:extLst>
          </p:cNvPr>
          <p:cNvSpPr>
            <a:spLocks noChangeArrowheads="1"/>
          </p:cNvSpPr>
          <p:nvPr/>
        </p:nvSpPr>
        <p:spPr bwMode="auto">
          <a:xfrm>
            <a:off x="3508375" y="2744788"/>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87" name="Rectangle 102">
            <a:extLst>
              <a:ext uri="{FF2B5EF4-FFF2-40B4-BE49-F238E27FC236}">
                <a16:creationId xmlns:a16="http://schemas.microsoft.com/office/drawing/2014/main" id="{E6D63733-10E7-EB4C-98C3-CB34E1FB61C8}"/>
              </a:ext>
            </a:extLst>
          </p:cNvPr>
          <p:cNvSpPr>
            <a:spLocks noChangeArrowheads="1"/>
          </p:cNvSpPr>
          <p:nvPr/>
        </p:nvSpPr>
        <p:spPr bwMode="auto">
          <a:xfrm>
            <a:off x="3646488" y="2744788"/>
            <a:ext cx="2333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PCs</a:t>
            </a:r>
            <a:endParaRPr lang="en-US" altLang="en-US" sz="2400" b="1">
              <a:solidFill>
                <a:schemeClr val="hlink"/>
              </a:solidFill>
              <a:latin typeface="Times New Roman" panose="02020603050405020304" pitchFamily="18" charset="0"/>
            </a:endParaRPr>
          </a:p>
        </p:txBody>
      </p:sp>
      <p:sp>
        <p:nvSpPr>
          <p:cNvPr id="59488" name="Rectangle 103">
            <a:extLst>
              <a:ext uri="{FF2B5EF4-FFF2-40B4-BE49-F238E27FC236}">
                <a16:creationId xmlns:a16="http://schemas.microsoft.com/office/drawing/2014/main" id="{B787E1FE-5CFD-4E4E-974A-2F411B92CB73}"/>
              </a:ext>
            </a:extLst>
          </p:cNvPr>
          <p:cNvSpPr>
            <a:spLocks noChangeArrowheads="1"/>
          </p:cNvSpPr>
          <p:nvPr/>
        </p:nvSpPr>
        <p:spPr bwMode="auto">
          <a:xfrm>
            <a:off x="5353050" y="3190875"/>
            <a:ext cx="12255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89" name="Rectangle 104">
            <a:extLst>
              <a:ext uri="{FF2B5EF4-FFF2-40B4-BE49-F238E27FC236}">
                <a16:creationId xmlns:a16="http://schemas.microsoft.com/office/drawing/2014/main" id="{75A8EEF9-6AF4-4043-A89B-D0907DA662FF}"/>
              </a:ext>
            </a:extLst>
          </p:cNvPr>
          <p:cNvSpPr>
            <a:spLocks noChangeArrowheads="1"/>
          </p:cNvSpPr>
          <p:nvPr/>
        </p:nvSpPr>
        <p:spPr bwMode="auto">
          <a:xfrm>
            <a:off x="5470525" y="3252788"/>
            <a:ext cx="1190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90" name="Rectangle 105">
            <a:extLst>
              <a:ext uri="{FF2B5EF4-FFF2-40B4-BE49-F238E27FC236}">
                <a16:creationId xmlns:a16="http://schemas.microsoft.com/office/drawing/2014/main" id="{48C4056E-C605-5F4F-806C-89315210DF38}"/>
              </a:ext>
            </a:extLst>
          </p:cNvPr>
          <p:cNvSpPr>
            <a:spLocks noChangeArrowheads="1"/>
          </p:cNvSpPr>
          <p:nvPr/>
        </p:nvSpPr>
        <p:spPr bwMode="auto">
          <a:xfrm>
            <a:off x="5608638" y="3252788"/>
            <a:ext cx="7651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WS Clusters</a:t>
            </a:r>
            <a:endParaRPr lang="en-US" altLang="en-US" sz="2400" b="1">
              <a:solidFill>
                <a:schemeClr val="hlink"/>
              </a:solidFill>
              <a:latin typeface="Times New Roman" panose="02020603050405020304" pitchFamily="18" charset="0"/>
            </a:endParaRPr>
          </a:p>
        </p:txBody>
      </p:sp>
      <p:sp>
        <p:nvSpPr>
          <p:cNvPr id="59491" name="Rectangle 107">
            <a:extLst>
              <a:ext uri="{FF2B5EF4-FFF2-40B4-BE49-F238E27FC236}">
                <a16:creationId xmlns:a16="http://schemas.microsoft.com/office/drawing/2014/main" id="{92FA0E9B-5FBF-7145-B70C-202F25E94027}"/>
              </a:ext>
            </a:extLst>
          </p:cNvPr>
          <p:cNvSpPr>
            <a:spLocks noChangeArrowheads="1"/>
          </p:cNvSpPr>
          <p:nvPr/>
        </p:nvSpPr>
        <p:spPr bwMode="auto">
          <a:xfrm>
            <a:off x="6224588" y="2576513"/>
            <a:ext cx="7413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92" name="Rectangle 108">
            <a:extLst>
              <a:ext uri="{FF2B5EF4-FFF2-40B4-BE49-F238E27FC236}">
                <a16:creationId xmlns:a16="http://schemas.microsoft.com/office/drawing/2014/main" id="{548A2B4D-5F6F-D846-B7C9-F7E94A69CE9B}"/>
              </a:ext>
            </a:extLst>
          </p:cNvPr>
          <p:cNvSpPr>
            <a:spLocks noChangeArrowheads="1"/>
          </p:cNvSpPr>
          <p:nvPr/>
        </p:nvSpPr>
        <p:spPr bwMode="auto">
          <a:xfrm>
            <a:off x="6342063" y="2638425"/>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93" name="Rectangle 109">
            <a:extLst>
              <a:ext uri="{FF2B5EF4-FFF2-40B4-BE49-F238E27FC236}">
                <a16:creationId xmlns:a16="http://schemas.microsoft.com/office/drawing/2014/main" id="{1E20B090-E7C3-2640-9A84-72AC42822999}"/>
              </a:ext>
            </a:extLst>
          </p:cNvPr>
          <p:cNvSpPr>
            <a:spLocks noChangeArrowheads="1"/>
          </p:cNvSpPr>
          <p:nvPr/>
        </p:nvSpPr>
        <p:spPr bwMode="auto">
          <a:xfrm>
            <a:off x="6480175" y="2638425"/>
            <a:ext cx="3349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PDAs</a:t>
            </a:r>
            <a:endParaRPr lang="en-US" altLang="en-US" sz="2400" b="1">
              <a:solidFill>
                <a:schemeClr val="hlink"/>
              </a:solidFill>
              <a:latin typeface="Times New Roman" panose="02020603050405020304" pitchFamily="18" charset="0"/>
            </a:endParaRPr>
          </a:p>
        </p:txBody>
      </p:sp>
      <p:sp>
        <p:nvSpPr>
          <p:cNvPr id="59494" name="Rectangle 110">
            <a:extLst>
              <a:ext uri="{FF2B5EF4-FFF2-40B4-BE49-F238E27FC236}">
                <a16:creationId xmlns:a16="http://schemas.microsoft.com/office/drawing/2014/main" id="{B944DADD-3697-5C42-A78D-CC4055D52684}"/>
              </a:ext>
            </a:extLst>
          </p:cNvPr>
          <p:cNvSpPr>
            <a:spLocks noChangeArrowheads="1"/>
          </p:cNvSpPr>
          <p:nvPr/>
        </p:nvSpPr>
        <p:spPr bwMode="auto">
          <a:xfrm>
            <a:off x="4356100" y="2682875"/>
            <a:ext cx="129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95" name="Rectangle 111">
            <a:extLst>
              <a:ext uri="{FF2B5EF4-FFF2-40B4-BE49-F238E27FC236}">
                <a16:creationId xmlns:a16="http://schemas.microsoft.com/office/drawing/2014/main" id="{3AAE8D2D-E823-294E-A0FC-86876BE177EC}"/>
              </a:ext>
            </a:extLst>
          </p:cNvPr>
          <p:cNvSpPr>
            <a:spLocks noChangeArrowheads="1"/>
          </p:cNvSpPr>
          <p:nvPr/>
        </p:nvSpPr>
        <p:spPr bwMode="auto">
          <a:xfrm>
            <a:off x="4471988" y="2744788"/>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96" name="Rectangle 112">
            <a:extLst>
              <a:ext uri="{FF2B5EF4-FFF2-40B4-BE49-F238E27FC236}">
                <a16:creationId xmlns:a16="http://schemas.microsoft.com/office/drawing/2014/main" id="{F76FE97B-098F-6F42-9FA4-80D83A2DFAC2}"/>
              </a:ext>
            </a:extLst>
          </p:cNvPr>
          <p:cNvSpPr>
            <a:spLocks noChangeArrowheads="1"/>
          </p:cNvSpPr>
          <p:nvPr/>
        </p:nvSpPr>
        <p:spPr bwMode="auto">
          <a:xfrm>
            <a:off x="4611688" y="2744788"/>
            <a:ext cx="847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Workstations</a:t>
            </a:r>
            <a:endParaRPr lang="en-US" altLang="en-US" sz="2400" b="1">
              <a:solidFill>
                <a:schemeClr val="hlink"/>
              </a:solidFill>
              <a:latin typeface="Times New Roman" panose="02020603050405020304" pitchFamily="18" charset="0"/>
            </a:endParaRPr>
          </a:p>
        </p:txBody>
      </p:sp>
      <p:sp>
        <p:nvSpPr>
          <p:cNvPr id="59497" name="Rectangle 113">
            <a:extLst>
              <a:ext uri="{FF2B5EF4-FFF2-40B4-BE49-F238E27FC236}">
                <a16:creationId xmlns:a16="http://schemas.microsoft.com/office/drawing/2014/main" id="{BE057042-A007-7442-AA27-419DF25268AB}"/>
              </a:ext>
            </a:extLst>
          </p:cNvPr>
          <p:cNvSpPr>
            <a:spLocks noChangeArrowheads="1"/>
          </p:cNvSpPr>
          <p:nvPr/>
        </p:nvSpPr>
        <p:spPr bwMode="auto">
          <a:xfrm>
            <a:off x="5132388" y="2365375"/>
            <a:ext cx="6731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59498" name="Rectangle 114">
            <a:extLst>
              <a:ext uri="{FF2B5EF4-FFF2-40B4-BE49-F238E27FC236}">
                <a16:creationId xmlns:a16="http://schemas.microsoft.com/office/drawing/2014/main" id="{5F357F9D-57EC-0A40-9307-8A5FAA8C6CF5}"/>
              </a:ext>
            </a:extLst>
          </p:cNvPr>
          <p:cNvSpPr>
            <a:spLocks noChangeArrowheads="1"/>
          </p:cNvSpPr>
          <p:nvPr/>
        </p:nvSpPr>
        <p:spPr bwMode="auto">
          <a:xfrm>
            <a:off x="5248275" y="2427288"/>
            <a:ext cx="117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 </a:t>
            </a:r>
            <a:endParaRPr lang="en-US" altLang="en-US" sz="2400" b="1">
              <a:solidFill>
                <a:schemeClr val="hlink"/>
              </a:solidFill>
              <a:latin typeface="Times New Roman" panose="02020603050405020304" pitchFamily="18" charset="0"/>
            </a:endParaRPr>
          </a:p>
        </p:txBody>
      </p:sp>
      <p:sp>
        <p:nvSpPr>
          <p:cNvPr id="59499" name="Rectangle 115">
            <a:extLst>
              <a:ext uri="{FF2B5EF4-FFF2-40B4-BE49-F238E27FC236}">
                <a16:creationId xmlns:a16="http://schemas.microsoft.com/office/drawing/2014/main" id="{5C91209E-3251-B948-A4C2-6644C4AAA5EF}"/>
              </a:ext>
            </a:extLst>
          </p:cNvPr>
          <p:cNvSpPr>
            <a:spLocks noChangeArrowheads="1"/>
          </p:cNvSpPr>
          <p:nvPr/>
        </p:nvSpPr>
        <p:spPr bwMode="auto">
          <a:xfrm>
            <a:off x="5387975" y="2427288"/>
            <a:ext cx="2587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hlink"/>
                </a:solidFill>
                <a:latin typeface="Arial" panose="020B0604020202020204" pitchFamily="34" charset="0"/>
              </a:rPr>
              <a:t>HTC</a:t>
            </a:r>
            <a:endParaRPr lang="en-US" altLang="en-US" sz="2400" b="1">
              <a:solidFill>
                <a:schemeClr val="hlink"/>
              </a:solidFill>
              <a:latin typeface="Times New Roman" panose="02020603050405020304" pitchFamily="18" charset="0"/>
            </a:endParaRPr>
          </a:p>
        </p:txBody>
      </p:sp>
      <p:sp>
        <p:nvSpPr>
          <p:cNvPr id="59500" name="Rectangle 116">
            <a:extLst>
              <a:ext uri="{FF2B5EF4-FFF2-40B4-BE49-F238E27FC236}">
                <a16:creationId xmlns:a16="http://schemas.microsoft.com/office/drawing/2014/main" id="{BAE5AD1A-4272-5A47-BA68-CF09E3B3E780}"/>
              </a:ext>
            </a:extLst>
          </p:cNvPr>
          <p:cNvSpPr>
            <a:spLocks noChangeArrowheads="1"/>
          </p:cNvSpPr>
          <p:nvPr/>
        </p:nvSpPr>
        <p:spPr bwMode="auto">
          <a:xfrm>
            <a:off x="8153400" y="5184775"/>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latin typeface="Univers" panose="020F0502020204030204" pitchFamily="34" charset="0"/>
              </a:rPr>
              <a:t>2010</a:t>
            </a:r>
            <a:endParaRPr lang="en-US" altLang="en-US" sz="2400">
              <a:solidFill>
                <a:schemeClr val="tx1"/>
              </a:solidFill>
              <a:latin typeface="Times New Roman" panose="02020603050405020304" pitchFamily="18" charset="0"/>
            </a:endParaRPr>
          </a:p>
        </p:txBody>
      </p:sp>
      <p:sp>
        <p:nvSpPr>
          <p:cNvPr id="59501" name="Rectangle 117">
            <a:extLst>
              <a:ext uri="{FF2B5EF4-FFF2-40B4-BE49-F238E27FC236}">
                <a16:creationId xmlns:a16="http://schemas.microsoft.com/office/drawing/2014/main" id="{E7700B66-2B2A-3741-BF8E-E7F2A4463A08}"/>
              </a:ext>
            </a:extLst>
          </p:cNvPr>
          <p:cNvSpPr>
            <a:spLocks noChangeArrowheads="1"/>
          </p:cNvSpPr>
          <p:nvPr/>
        </p:nvSpPr>
        <p:spPr bwMode="auto">
          <a:xfrm>
            <a:off x="6948488" y="3644900"/>
            <a:ext cx="7334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e-Science</a:t>
            </a:r>
            <a:endParaRPr lang="en-US" altLang="en-US" sz="2400" b="1">
              <a:solidFill>
                <a:schemeClr val="folHlink"/>
              </a:solidFill>
              <a:latin typeface="Times New Roman" panose="02020603050405020304" pitchFamily="18" charset="0"/>
            </a:endParaRPr>
          </a:p>
        </p:txBody>
      </p:sp>
      <p:sp>
        <p:nvSpPr>
          <p:cNvPr id="59502" name="Rectangle 119">
            <a:extLst>
              <a:ext uri="{FF2B5EF4-FFF2-40B4-BE49-F238E27FC236}">
                <a16:creationId xmlns:a16="http://schemas.microsoft.com/office/drawing/2014/main" id="{4293B6A0-66BA-5C45-890D-B05BEEDBCF34}"/>
              </a:ext>
            </a:extLst>
          </p:cNvPr>
          <p:cNvSpPr>
            <a:spLocks noChangeArrowheads="1"/>
          </p:cNvSpPr>
          <p:nvPr/>
        </p:nvSpPr>
        <p:spPr bwMode="auto">
          <a:xfrm>
            <a:off x="6804025" y="4076700"/>
            <a:ext cx="8064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e-Business</a:t>
            </a:r>
            <a:endParaRPr lang="en-US" altLang="en-US" sz="2400" b="1">
              <a:solidFill>
                <a:schemeClr val="folHlink"/>
              </a:solidFill>
              <a:latin typeface="Times New Roman" panose="02020603050405020304" pitchFamily="18" charset="0"/>
            </a:endParaRPr>
          </a:p>
        </p:txBody>
      </p:sp>
      <p:sp>
        <p:nvSpPr>
          <p:cNvPr id="59503" name="Rectangle 120">
            <a:extLst>
              <a:ext uri="{FF2B5EF4-FFF2-40B4-BE49-F238E27FC236}">
                <a16:creationId xmlns:a16="http://schemas.microsoft.com/office/drawing/2014/main" id="{93A990A3-FE84-6347-8512-A4E490F8FB48}"/>
              </a:ext>
            </a:extLst>
          </p:cNvPr>
          <p:cNvSpPr>
            <a:spLocks noChangeArrowheads="1"/>
          </p:cNvSpPr>
          <p:nvPr/>
        </p:nvSpPr>
        <p:spPr bwMode="auto">
          <a:xfrm>
            <a:off x="8259763" y="4478338"/>
            <a:ext cx="7223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SocialNet</a:t>
            </a:r>
            <a:endParaRPr lang="en-US" altLang="en-US" sz="2400" b="1">
              <a:solidFill>
                <a:schemeClr val="folHlink"/>
              </a:solidFill>
              <a:latin typeface="Times New Roman" panose="02020603050405020304" pitchFamily="18" charset="0"/>
            </a:endParaRPr>
          </a:p>
        </p:txBody>
      </p:sp>
      <p:sp>
        <p:nvSpPr>
          <p:cNvPr id="59504" name="Line 121">
            <a:extLst>
              <a:ext uri="{FF2B5EF4-FFF2-40B4-BE49-F238E27FC236}">
                <a16:creationId xmlns:a16="http://schemas.microsoft.com/office/drawing/2014/main" id="{A2038835-779D-3B40-B399-E90AF1302C18}"/>
              </a:ext>
            </a:extLst>
          </p:cNvPr>
          <p:cNvSpPr>
            <a:spLocks noChangeShapeType="1"/>
          </p:cNvSpPr>
          <p:nvPr/>
        </p:nvSpPr>
        <p:spPr bwMode="auto">
          <a:xfrm flipV="1">
            <a:off x="8382000" y="5041900"/>
            <a:ext cx="1588" cy="4603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505" name="Line 122">
            <a:extLst>
              <a:ext uri="{FF2B5EF4-FFF2-40B4-BE49-F238E27FC236}">
                <a16:creationId xmlns:a16="http://schemas.microsoft.com/office/drawing/2014/main" id="{98EFA12F-D93B-6D4F-9293-ECCBE70C1D77}"/>
              </a:ext>
            </a:extLst>
          </p:cNvPr>
          <p:cNvSpPr>
            <a:spLocks noChangeShapeType="1"/>
          </p:cNvSpPr>
          <p:nvPr/>
        </p:nvSpPr>
        <p:spPr bwMode="auto">
          <a:xfrm flipH="1">
            <a:off x="1371600" y="6230938"/>
            <a:ext cx="4267200"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506" name="Line 123">
            <a:extLst>
              <a:ext uri="{FF2B5EF4-FFF2-40B4-BE49-F238E27FC236}">
                <a16:creationId xmlns:a16="http://schemas.microsoft.com/office/drawing/2014/main" id="{1E2078D2-9A87-4640-B4E7-C32A5C737630}"/>
              </a:ext>
            </a:extLst>
          </p:cNvPr>
          <p:cNvSpPr>
            <a:spLocks noChangeShapeType="1"/>
          </p:cNvSpPr>
          <p:nvPr/>
        </p:nvSpPr>
        <p:spPr bwMode="auto">
          <a:xfrm>
            <a:off x="5562600" y="6230938"/>
            <a:ext cx="2667000" cy="0"/>
          </a:xfrm>
          <a:prstGeom prst="line">
            <a:avLst/>
          </a:prstGeom>
          <a:noFill/>
          <a:ln w="127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507" name="Text Box 124">
            <a:extLst>
              <a:ext uri="{FF2B5EF4-FFF2-40B4-BE49-F238E27FC236}">
                <a16:creationId xmlns:a16="http://schemas.microsoft.com/office/drawing/2014/main" id="{2D17D0B6-CBED-114D-9B2B-576EEA7E6943}"/>
              </a:ext>
            </a:extLst>
          </p:cNvPr>
          <p:cNvSpPr txBox="1">
            <a:spLocks noChangeArrowheads="1"/>
          </p:cNvSpPr>
          <p:nvPr/>
        </p:nvSpPr>
        <p:spPr bwMode="auto">
          <a:xfrm>
            <a:off x="4419600" y="5881688"/>
            <a:ext cx="842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AU" altLang="en-US" sz="1400" b="1">
                <a:solidFill>
                  <a:schemeClr val="hlink"/>
                </a:solidFill>
                <a:latin typeface="Tahoma" panose="020B0604030504040204" pitchFamily="34" charset="0"/>
                <a:ea typeface="宋体" panose="02010600030101010101" pitchFamily="2" charset="-122"/>
              </a:rPr>
              <a:t>Control</a:t>
            </a:r>
            <a:endParaRPr lang="en-US" altLang="en-US" sz="1400" b="1">
              <a:solidFill>
                <a:schemeClr val="hlink"/>
              </a:solidFill>
              <a:latin typeface="Tahoma" panose="020B0604030504040204" pitchFamily="34" charset="0"/>
              <a:ea typeface="宋体" panose="02010600030101010101" pitchFamily="2" charset="-122"/>
            </a:endParaRPr>
          </a:p>
        </p:txBody>
      </p:sp>
      <p:sp>
        <p:nvSpPr>
          <p:cNvPr id="59508" name="Text Box 125">
            <a:extLst>
              <a:ext uri="{FF2B5EF4-FFF2-40B4-BE49-F238E27FC236}">
                <a16:creationId xmlns:a16="http://schemas.microsoft.com/office/drawing/2014/main" id="{B728EBAA-616F-8749-98B9-3D5E71531080}"/>
              </a:ext>
            </a:extLst>
          </p:cNvPr>
          <p:cNvSpPr txBox="1">
            <a:spLocks noChangeArrowheads="1"/>
          </p:cNvSpPr>
          <p:nvPr/>
        </p:nvSpPr>
        <p:spPr bwMode="auto">
          <a:xfrm>
            <a:off x="1676400" y="5932488"/>
            <a:ext cx="1052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AU" altLang="en-US" sz="1400">
                <a:solidFill>
                  <a:schemeClr val="tx1"/>
                </a:solidFill>
                <a:latin typeface="Tahoma" panose="020B0604030504040204" pitchFamily="34" charset="0"/>
                <a:ea typeface="宋体" panose="02010600030101010101" pitchFamily="2" charset="-122"/>
              </a:rPr>
              <a:t>Centralised</a:t>
            </a:r>
            <a:endParaRPr lang="en-US" altLang="en-US" sz="1400">
              <a:solidFill>
                <a:schemeClr val="tx1"/>
              </a:solidFill>
              <a:latin typeface="Tahoma" panose="020B0604030504040204" pitchFamily="34" charset="0"/>
              <a:ea typeface="宋体" panose="02010600030101010101" pitchFamily="2" charset="-122"/>
            </a:endParaRPr>
          </a:p>
        </p:txBody>
      </p:sp>
      <p:sp>
        <p:nvSpPr>
          <p:cNvPr id="59509" name="Text Box 126">
            <a:extLst>
              <a:ext uri="{FF2B5EF4-FFF2-40B4-BE49-F238E27FC236}">
                <a16:creationId xmlns:a16="http://schemas.microsoft.com/office/drawing/2014/main" id="{A52C0954-28B8-1B47-BA65-04E9D89E5220}"/>
              </a:ext>
            </a:extLst>
          </p:cNvPr>
          <p:cNvSpPr txBox="1">
            <a:spLocks noChangeArrowheads="1"/>
          </p:cNvSpPr>
          <p:nvPr/>
        </p:nvSpPr>
        <p:spPr bwMode="auto">
          <a:xfrm>
            <a:off x="6858000" y="5926138"/>
            <a:ext cx="1243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AU" altLang="en-US" sz="1400">
                <a:solidFill>
                  <a:schemeClr val="tx1"/>
                </a:solidFill>
                <a:latin typeface="Tahoma" panose="020B0604030504040204" pitchFamily="34" charset="0"/>
                <a:ea typeface="宋体" panose="02010600030101010101" pitchFamily="2" charset="-122"/>
              </a:rPr>
              <a:t>Decentralised</a:t>
            </a:r>
            <a:endParaRPr lang="en-US" altLang="en-US" sz="1400">
              <a:solidFill>
                <a:schemeClr val="tx1"/>
              </a:solidFill>
              <a:latin typeface="Tahoma" panose="020B0604030504040204" pitchFamily="34" charset="0"/>
              <a:ea typeface="宋体" panose="02010600030101010101" pitchFamily="2" charset="-122"/>
            </a:endParaRPr>
          </a:p>
        </p:txBody>
      </p:sp>
      <p:sp>
        <p:nvSpPr>
          <p:cNvPr id="59510" name="Oval 127">
            <a:extLst>
              <a:ext uri="{FF2B5EF4-FFF2-40B4-BE49-F238E27FC236}">
                <a16:creationId xmlns:a16="http://schemas.microsoft.com/office/drawing/2014/main" id="{BECC62BE-2F50-6943-B9DF-949911505B3E}"/>
              </a:ext>
            </a:extLst>
          </p:cNvPr>
          <p:cNvSpPr>
            <a:spLocks noChangeArrowheads="1"/>
          </p:cNvSpPr>
          <p:nvPr/>
        </p:nvSpPr>
        <p:spPr bwMode="auto">
          <a:xfrm>
            <a:off x="4724400" y="6154738"/>
            <a:ext cx="152400" cy="1524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130" name="Text Box 125">
            <a:extLst>
              <a:ext uri="{FF2B5EF4-FFF2-40B4-BE49-F238E27FC236}">
                <a16:creationId xmlns:a16="http://schemas.microsoft.com/office/drawing/2014/main" id="{C0CAC5B3-050C-DF44-B3AE-A31AD1782EB9}"/>
              </a:ext>
            </a:extLst>
          </p:cNvPr>
          <p:cNvSpPr txBox="1">
            <a:spLocks noChangeArrowheads="1"/>
          </p:cNvSpPr>
          <p:nvPr/>
        </p:nvSpPr>
        <p:spPr bwMode="auto">
          <a:xfrm>
            <a:off x="7812088" y="1628775"/>
            <a:ext cx="114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AU" altLang="en-US" sz="1400">
                <a:solidFill>
                  <a:schemeClr val="tx1"/>
                </a:solidFill>
                <a:latin typeface="Tahoma" panose="020B0604030504040204" pitchFamily="34" charset="0"/>
                <a:ea typeface="宋体" panose="02010600030101010101" pitchFamily="2" charset="-122"/>
              </a:rPr>
              <a:t>Centralised?</a:t>
            </a:r>
            <a:endParaRPr lang="en-US" altLang="en-US" sz="1400">
              <a:solidFill>
                <a:schemeClr val="tx1"/>
              </a:solidFill>
              <a:latin typeface="Tahoma" panose="020B0604030504040204" pitchFamily="34" charset="0"/>
              <a:ea typeface="宋体" panose="02010600030101010101" pitchFamily="2" charset="-122"/>
            </a:endParaRPr>
          </a:p>
        </p:txBody>
      </p:sp>
      <p:sp>
        <p:nvSpPr>
          <p:cNvPr id="131" name="Rectangle 105">
            <a:extLst>
              <a:ext uri="{FF2B5EF4-FFF2-40B4-BE49-F238E27FC236}">
                <a16:creationId xmlns:a16="http://schemas.microsoft.com/office/drawing/2014/main" id="{1346B0C0-840F-CC48-B3A1-239CC8C77D6A}"/>
              </a:ext>
            </a:extLst>
          </p:cNvPr>
          <p:cNvSpPr>
            <a:spLocks noChangeArrowheads="1"/>
          </p:cNvSpPr>
          <p:nvPr/>
        </p:nvSpPr>
        <p:spPr bwMode="auto">
          <a:xfrm>
            <a:off x="7812088" y="2122488"/>
            <a:ext cx="162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pPr>
            <a:r>
              <a:rPr lang="en-US" altLang="en-US" sz="1000" b="1">
                <a:solidFill>
                  <a:schemeClr val="hlink"/>
                </a:solidFill>
                <a:latin typeface="Arial" panose="020B0604020202020204" pitchFamily="34" charset="0"/>
              </a:rPr>
              <a:t>Cloud Computing</a:t>
            </a:r>
          </a:p>
          <a:p>
            <a:pPr eaLnBrk="1" hangingPunct="1">
              <a:spcBef>
                <a:spcPct val="0"/>
              </a:spcBef>
            </a:pPr>
            <a:r>
              <a:rPr lang="en-US" altLang="en-US" sz="1000" b="1">
                <a:solidFill>
                  <a:schemeClr val="hlink"/>
                </a:solidFill>
                <a:latin typeface="Arial" panose="020B0604020202020204" pitchFamily="34" charset="0"/>
              </a:rPr>
              <a:t>IaaS, PaaS, SaaS</a:t>
            </a:r>
            <a:endParaRPr lang="en-US" altLang="en-US" sz="2400" b="1">
              <a:solidFill>
                <a:schemeClr val="hlink"/>
              </a:solidFill>
              <a:latin typeface="Times New Roman" panose="02020603050405020304" pitchFamily="18" charset="0"/>
            </a:endParaRPr>
          </a:p>
        </p:txBody>
      </p:sp>
      <p:sp>
        <p:nvSpPr>
          <p:cNvPr id="59513" name="Rectangle 120">
            <a:extLst>
              <a:ext uri="{FF2B5EF4-FFF2-40B4-BE49-F238E27FC236}">
                <a16:creationId xmlns:a16="http://schemas.microsoft.com/office/drawing/2014/main" id="{9AA6AA51-07C6-2F44-9CAD-07B443AB151E}"/>
              </a:ext>
            </a:extLst>
          </p:cNvPr>
          <p:cNvSpPr>
            <a:spLocks noChangeArrowheads="1"/>
          </p:cNvSpPr>
          <p:nvPr/>
        </p:nvSpPr>
        <p:spPr bwMode="auto">
          <a:xfrm>
            <a:off x="8243888" y="3500438"/>
            <a:ext cx="73183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pPr>
            <a:r>
              <a:rPr lang="en-US" altLang="en-US" sz="1000" b="1">
                <a:solidFill>
                  <a:srgbClr val="64B348"/>
                </a:solidFill>
                <a:latin typeface="Arial" panose="020B0604020202020204" pitchFamily="34" charset="0"/>
              </a:rPr>
              <a:t>Twitter </a:t>
            </a:r>
            <a:endParaRPr lang="en-US" altLang="en-US" sz="2400" b="1">
              <a:solidFill>
                <a:srgbClr val="64B348"/>
              </a:solidFill>
              <a:latin typeface="Times New Roman" panose="02020603050405020304" pitchFamily="18" charset="0"/>
            </a:endParaRPr>
          </a:p>
        </p:txBody>
      </p:sp>
      <p:sp>
        <p:nvSpPr>
          <p:cNvPr id="59514" name="Rectangle 120">
            <a:extLst>
              <a:ext uri="{FF2B5EF4-FFF2-40B4-BE49-F238E27FC236}">
                <a16:creationId xmlns:a16="http://schemas.microsoft.com/office/drawing/2014/main" id="{860641A0-FF94-D246-A9FF-4B894A0FDE0E}"/>
              </a:ext>
            </a:extLst>
          </p:cNvPr>
          <p:cNvSpPr>
            <a:spLocks noChangeArrowheads="1"/>
          </p:cNvSpPr>
          <p:nvPr/>
        </p:nvSpPr>
        <p:spPr bwMode="auto">
          <a:xfrm>
            <a:off x="8243888" y="3716338"/>
            <a:ext cx="1020762"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pPr>
            <a:r>
              <a:rPr lang="en-US" altLang="en-US" sz="1000" b="1">
                <a:solidFill>
                  <a:srgbClr val="64B348"/>
                </a:solidFill>
                <a:latin typeface="Arial" panose="020B0604020202020204" pitchFamily="34" charset="0"/>
              </a:rPr>
              <a:t>Facebook </a:t>
            </a:r>
            <a:endParaRPr lang="en-US" altLang="en-US" sz="2400" b="1">
              <a:solidFill>
                <a:srgbClr val="64B348"/>
              </a:solidFill>
              <a:latin typeface="Times New Roman" panose="02020603050405020304" pitchFamily="18" charset="0"/>
            </a:endParaRPr>
          </a:p>
        </p:txBody>
      </p:sp>
      <p:sp>
        <p:nvSpPr>
          <p:cNvPr id="59515" name="Rectangle 117">
            <a:extLst>
              <a:ext uri="{FF2B5EF4-FFF2-40B4-BE49-F238E27FC236}">
                <a16:creationId xmlns:a16="http://schemas.microsoft.com/office/drawing/2014/main" id="{C7F48BF3-4939-E142-B9A8-2613B0D99B0F}"/>
              </a:ext>
            </a:extLst>
          </p:cNvPr>
          <p:cNvSpPr>
            <a:spLocks noChangeArrowheads="1"/>
          </p:cNvSpPr>
          <p:nvPr/>
        </p:nvSpPr>
        <p:spPr bwMode="auto">
          <a:xfrm>
            <a:off x="7380288" y="3789363"/>
            <a:ext cx="77628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1000" b="1">
                <a:solidFill>
                  <a:schemeClr val="folHlink"/>
                </a:solidFill>
                <a:latin typeface="Arial" panose="020B0604020202020204" pitchFamily="34" charset="0"/>
              </a:rPr>
              <a:t>* e-Research</a:t>
            </a:r>
            <a:endParaRPr lang="en-US" altLang="en-US" sz="2400" b="1">
              <a:solidFill>
                <a:schemeClr val="folHlink"/>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655059DD-235E-A047-AF81-3699AF939443}"/>
              </a:ext>
            </a:extLst>
          </p:cNvPr>
          <p:cNvSpPr>
            <a:spLocks noGrp="1" noChangeArrowheads="1"/>
          </p:cNvSpPr>
          <p:nvPr>
            <p:ph type="title"/>
          </p:nvPr>
        </p:nvSpPr>
        <p:spPr>
          <a:xfrm>
            <a:off x="468313" y="28575"/>
            <a:ext cx="8229600" cy="1143000"/>
          </a:xfrm>
        </p:spPr>
        <p:txBody>
          <a:bodyPr/>
          <a:lstStyle/>
          <a:p>
            <a:pPr algn="ctr" eaLnBrk="1" hangingPunct="1"/>
            <a:r>
              <a:rPr lang="en-US" altLang="en-US" sz="4000">
                <a:solidFill>
                  <a:srgbClr val="000000"/>
                </a:solidFill>
                <a:ea typeface="宋体" panose="02010600030101010101" pitchFamily="2" charset="-122"/>
              </a:rPr>
              <a:t>Cloud Computing….</a:t>
            </a:r>
          </a:p>
        </p:txBody>
      </p:sp>
      <p:sp>
        <p:nvSpPr>
          <p:cNvPr id="61442" name="Rectangle 3">
            <a:extLst>
              <a:ext uri="{FF2B5EF4-FFF2-40B4-BE49-F238E27FC236}">
                <a16:creationId xmlns:a16="http://schemas.microsoft.com/office/drawing/2014/main" id="{D585C52C-E084-314B-A8C1-E5032F0EF43E}"/>
              </a:ext>
            </a:extLst>
          </p:cNvPr>
          <p:cNvSpPr>
            <a:spLocks noGrp="1" noChangeArrowheads="1"/>
          </p:cNvSpPr>
          <p:nvPr>
            <p:ph type="body" idx="1"/>
          </p:nvPr>
        </p:nvSpPr>
        <p:spPr>
          <a:xfrm>
            <a:off x="250825" y="981075"/>
            <a:ext cx="8785225" cy="4525963"/>
          </a:xfrm>
        </p:spPr>
        <p:txBody>
          <a:bodyPr/>
          <a:lstStyle/>
          <a:p>
            <a:r>
              <a:rPr lang="en-US" altLang="en-US" sz="2400" b="1">
                <a:solidFill>
                  <a:srgbClr val="000000"/>
                </a:solidFill>
              </a:rPr>
              <a:t>…</a:t>
            </a:r>
            <a:r>
              <a:rPr lang="en-US" altLang="en-US" sz="2400">
                <a:solidFill>
                  <a:srgbClr val="000000"/>
                </a:solidFill>
              </a:rPr>
              <a:t>is a colloquial expression used to describe a variety of different types of computing concepts that involve a large number of computers that are connected through a real-time communication network (typically the Internet). </a:t>
            </a:r>
            <a:r>
              <a:rPr lang="en-US" altLang="en-US" sz="2400" i="1">
                <a:solidFill>
                  <a:srgbClr val="FF0000"/>
                </a:solidFill>
              </a:rPr>
              <a:t>Cloud computing is a jargon term without a commonly accepted non-ambiguous scientific or technical definition</a:t>
            </a:r>
            <a:r>
              <a:rPr lang="en-US" altLang="en-US" sz="2400" i="1">
                <a:solidFill>
                  <a:srgbClr val="000000"/>
                </a:solidFill>
              </a:rPr>
              <a:t>. </a:t>
            </a:r>
            <a:r>
              <a:rPr lang="en-US" altLang="en-US" sz="2400">
                <a:solidFill>
                  <a:srgbClr val="000000"/>
                </a:solidFill>
              </a:rPr>
              <a:t>In science, cloud computing is a synonym for distributed computing over a network and means the ability to run a program on many connected computers at the same time. The popularity of the term can be attributed to its use in marketing to sell hosted services in the sense of application service provisioning that run client server software on a remote location.</a:t>
            </a:r>
          </a:p>
          <a:p>
            <a:pPr algn="r">
              <a:buFontTx/>
              <a:buNone/>
            </a:pPr>
            <a:r>
              <a:rPr lang="en-US" altLang="en-US" sz="2400">
                <a:solidFill>
                  <a:srgbClr val="0033CC"/>
                </a:solidFill>
              </a:rPr>
              <a:t>Wikipedia 2013</a:t>
            </a:r>
            <a:endParaRPr lang="en-AU" altLang="en-US" sz="2400">
              <a:solidFill>
                <a:srgbClr val="0033CC"/>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19047B34-3569-5D41-9379-EB7959A78424}"/>
              </a:ext>
            </a:extLst>
          </p:cNvPr>
          <p:cNvSpPr>
            <a:spLocks noGrp="1" noChangeArrowheads="1"/>
          </p:cNvSpPr>
          <p:nvPr>
            <p:ph type="title"/>
          </p:nvPr>
        </p:nvSpPr>
        <p:spPr>
          <a:xfrm>
            <a:off x="2843213" y="0"/>
            <a:ext cx="3600450" cy="1143000"/>
          </a:xfrm>
        </p:spPr>
        <p:txBody>
          <a:bodyPr/>
          <a:lstStyle/>
          <a:p>
            <a:pPr algn="ctr" eaLnBrk="1" hangingPunct="1">
              <a:defRPr/>
            </a:pPr>
            <a:r>
              <a:rPr lang="en-GB" dirty="0">
                <a:solidFill>
                  <a:srgbClr val="000000"/>
                </a:solidFill>
                <a:cs typeface="+mj-cs"/>
              </a:rPr>
              <a:t>Richard</a:t>
            </a:r>
            <a:endParaRPr lang="en-US" dirty="0">
              <a:solidFill>
                <a:srgbClr val="000000"/>
              </a:solidFill>
              <a:cs typeface="+mj-cs"/>
            </a:endParaRPr>
          </a:p>
        </p:txBody>
      </p:sp>
      <p:pic>
        <p:nvPicPr>
          <p:cNvPr id="21506" name="Picture 3" descr="marathonMe">
            <a:extLst>
              <a:ext uri="{FF2B5EF4-FFF2-40B4-BE49-F238E27FC236}">
                <a16:creationId xmlns:a16="http://schemas.microsoft.com/office/drawing/2014/main" id="{AC41B9AC-E1C1-3F46-9EEC-77BD39C32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052513"/>
            <a:ext cx="14874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4">
            <a:extLst>
              <a:ext uri="{FF2B5EF4-FFF2-40B4-BE49-F238E27FC236}">
                <a16:creationId xmlns:a16="http://schemas.microsoft.com/office/drawing/2014/main" id="{9A35E559-83B0-1D4F-B5E8-CE12F0559FFE}"/>
              </a:ext>
            </a:extLst>
          </p:cNvPr>
          <p:cNvSpPr>
            <a:spLocks noChangeArrowheads="1"/>
          </p:cNvSpPr>
          <p:nvPr/>
        </p:nvSpPr>
        <p:spPr bwMode="auto">
          <a:xfrm>
            <a:off x="2700338" y="5715000"/>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MSc Software Engineering</a:t>
            </a:r>
            <a:endParaRPr lang="en-US" altLang="en-US" i="1">
              <a:solidFill>
                <a:srgbClr val="000000"/>
              </a:solidFill>
            </a:endParaRPr>
          </a:p>
        </p:txBody>
      </p:sp>
      <p:sp>
        <p:nvSpPr>
          <p:cNvPr id="6" name="Rectangle 4">
            <a:extLst>
              <a:ext uri="{FF2B5EF4-FFF2-40B4-BE49-F238E27FC236}">
                <a16:creationId xmlns:a16="http://schemas.microsoft.com/office/drawing/2014/main" id="{23DEFC9B-C71B-884A-902B-FBDA33976218}"/>
              </a:ext>
            </a:extLst>
          </p:cNvPr>
          <p:cNvSpPr>
            <a:spLocks noChangeArrowheads="1"/>
          </p:cNvSpPr>
          <p:nvPr/>
        </p:nvSpPr>
        <p:spPr bwMode="auto">
          <a:xfrm>
            <a:off x="395288" y="1844675"/>
            <a:ext cx="26654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CEO Own Company (real time systems/telecoms)</a:t>
            </a:r>
            <a:endParaRPr lang="en-US" altLang="en-US" i="1">
              <a:solidFill>
                <a:srgbClr val="000000"/>
              </a:solidFill>
            </a:endParaRPr>
          </a:p>
        </p:txBody>
      </p:sp>
      <p:sp>
        <p:nvSpPr>
          <p:cNvPr id="7" name="Rectangle 4">
            <a:extLst>
              <a:ext uri="{FF2B5EF4-FFF2-40B4-BE49-F238E27FC236}">
                <a16:creationId xmlns:a16="http://schemas.microsoft.com/office/drawing/2014/main" id="{3D6642FC-AEFE-314B-85C6-6A121BB5F997}"/>
              </a:ext>
            </a:extLst>
          </p:cNvPr>
          <p:cNvSpPr>
            <a:spLocks noChangeArrowheads="1"/>
          </p:cNvSpPr>
          <p:nvPr/>
        </p:nvSpPr>
        <p:spPr bwMode="auto">
          <a:xfrm>
            <a:off x="5003800" y="5013325"/>
            <a:ext cx="1800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Post-doc GMD Fokus Berlin</a:t>
            </a:r>
            <a:endParaRPr lang="en-US" altLang="en-US" i="1">
              <a:solidFill>
                <a:srgbClr val="000000"/>
              </a:solidFill>
            </a:endParaRPr>
          </a:p>
        </p:txBody>
      </p:sp>
      <p:sp>
        <p:nvSpPr>
          <p:cNvPr id="8" name="Rectangle 4">
            <a:extLst>
              <a:ext uri="{FF2B5EF4-FFF2-40B4-BE49-F238E27FC236}">
                <a16:creationId xmlns:a16="http://schemas.microsoft.com/office/drawing/2014/main" id="{C975E569-D7BD-4C4B-A8B3-49FCA13F2210}"/>
              </a:ext>
            </a:extLst>
          </p:cNvPr>
          <p:cNvSpPr>
            <a:spLocks noChangeArrowheads="1"/>
          </p:cNvSpPr>
          <p:nvPr/>
        </p:nvSpPr>
        <p:spPr bwMode="auto">
          <a:xfrm>
            <a:off x="1116013" y="188913"/>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Director, eResearch University of Melbourne</a:t>
            </a:r>
            <a:endParaRPr lang="en-US" altLang="en-US" i="1">
              <a:solidFill>
                <a:srgbClr val="000000"/>
              </a:solidFill>
            </a:endParaRPr>
          </a:p>
        </p:txBody>
      </p:sp>
      <p:sp>
        <p:nvSpPr>
          <p:cNvPr id="9" name="Rectangle 4">
            <a:extLst>
              <a:ext uri="{FF2B5EF4-FFF2-40B4-BE49-F238E27FC236}">
                <a16:creationId xmlns:a16="http://schemas.microsoft.com/office/drawing/2014/main" id="{61E33BA5-3C08-4B44-B74C-A7FBA374E51C}"/>
              </a:ext>
            </a:extLst>
          </p:cNvPr>
          <p:cNvSpPr>
            <a:spLocks noChangeArrowheads="1"/>
          </p:cNvSpPr>
          <p:nvPr/>
        </p:nvSpPr>
        <p:spPr bwMode="auto">
          <a:xfrm>
            <a:off x="179388" y="3716338"/>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PhD Distributed Systems</a:t>
            </a:r>
          </a:p>
        </p:txBody>
      </p:sp>
      <p:sp>
        <p:nvSpPr>
          <p:cNvPr id="21512" name="Rectangle 4">
            <a:extLst>
              <a:ext uri="{FF2B5EF4-FFF2-40B4-BE49-F238E27FC236}">
                <a16:creationId xmlns:a16="http://schemas.microsoft.com/office/drawing/2014/main" id="{8BFACCB3-80E8-B842-B842-3771C3440E78}"/>
              </a:ext>
            </a:extLst>
          </p:cNvPr>
          <p:cNvSpPr>
            <a:spLocks noChangeArrowheads="1"/>
          </p:cNvSpPr>
          <p:nvPr/>
        </p:nvSpPr>
        <p:spPr bwMode="auto">
          <a:xfrm>
            <a:off x="5580063" y="836613"/>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3600" i="1">
              <a:solidFill>
                <a:srgbClr val="000000"/>
              </a:solidFill>
            </a:endParaRPr>
          </a:p>
        </p:txBody>
      </p:sp>
      <p:sp>
        <p:nvSpPr>
          <p:cNvPr id="11" name="Rectangle 4">
            <a:extLst>
              <a:ext uri="{FF2B5EF4-FFF2-40B4-BE49-F238E27FC236}">
                <a16:creationId xmlns:a16="http://schemas.microsoft.com/office/drawing/2014/main" id="{C135F5BD-E70F-534A-9AFB-2BB6B41CCEDE}"/>
              </a:ext>
            </a:extLst>
          </p:cNvPr>
          <p:cNvSpPr>
            <a:spLocks noChangeArrowheads="1"/>
          </p:cNvSpPr>
          <p:nvPr/>
        </p:nvSpPr>
        <p:spPr bwMode="auto">
          <a:xfrm>
            <a:off x="5795963" y="2060575"/>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Lecturer</a:t>
            </a:r>
            <a:endParaRPr lang="en-US" altLang="en-US" i="1">
              <a:solidFill>
                <a:srgbClr val="000000"/>
              </a:solidFill>
            </a:endParaRPr>
          </a:p>
        </p:txBody>
      </p:sp>
      <p:sp>
        <p:nvSpPr>
          <p:cNvPr id="12" name="Rectangle 4">
            <a:extLst>
              <a:ext uri="{FF2B5EF4-FFF2-40B4-BE49-F238E27FC236}">
                <a16:creationId xmlns:a16="http://schemas.microsoft.com/office/drawing/2014/main" id="{7D9C0F01-EC25-1E40-8AC6-229AB2F350F8}"/>
              </a:ext>
            </a:extLst>
          </p:cNvPr>
          <p:cNvSpPr>
            <a:spLocks noChangeArrowheads="1"/>
          </p:cNvSpPr>
          <p:nvPr/>
        </p:nvSpPr>
        <p:spPr bwMode="auto">
          <a:xfrm>
            <a:off x="6689725" y="1341438"/>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BSc Theoretical Physics</a:t>
            </a:r>
            <a:endParaRPr lang="en-US" altLang="en-US" i="1">
              <a:solidFill>
                <a:srgbClr val="000000"/>
              </a:solidFill>
            </a:endParaRPr>
          </a:p>
        </p:txBody>
      </p:sp>
      <p:sp>
        <p:nvSpPr>
          <p:cNvPr id="13" name="Rectangle 4">
            <a:extLst>
              <a:ext uri="{FF2B5EF4-FFF2-40B4-BE49-F238E27FC236}">
                <a16:creationId xmlns:a16="http://schemas.microsoft.com/office/drawing/2014/main" id="{17E171B2-A8B2-BA44-B20B-16AD05FB7976}"/>
              </a:ext>
            </a:extLst>
          </p:cNvPr>
          <p:cNvSpPr>
            <a:spLocks noChangeArrowheads="1"/>
          </p:cNvSpPr>
          <p:nvPr/>
        </p:nvSpPr>
        <p:spPr bwMode="auto">
          <a:xfrm>
            <a:off x="6697663" y="3357563"/>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Technical Director National e-Science Centre, University of Glasgow</a:t>
            </a:r>
            <a:endParaRPr lang="en-US" altLang="en-US" i="1">
              <a:solidFill>
                <a:srgbClr val="000000"/>
              </a:solidFill>
            </a:endParaRPr>
          </a:p>
        </p:txBody>
      </p:sp>
      <p:sp>
        <p:nvSpPr>
          <p:cNvPr id="17" name="Rectangle 4">
            <a:extLst>
              <a:ext uri="{FF2B5EF4-FFF2-40B4-BE49-F238E27FC236}">
                <a16:creationId xmlns:a16="http://schemas.microsoft.com/office/drawing/2014/main" id="{C5423A23-57E2-CE4C-AD97-7597D6F4CE6B}"/>
              </a:ext>
            </a:extLst>
          </p:cNvPr>
          <p:cNvSpPr>
            <a:spLocks noChangeArrowheads="1"/>
          </p:cNvSpPr>
          <p:nvPr/>
        </p:nvSpPr>
        <p:spPr bwMode="auto">
          <a:xfrm>
            <a:off x="11113" y="5157788"/>
            <a:ext cx="2663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b="1" i="1" u="sng">
                <a:solidFill>
                  <a:srgbClr val="000000"/>
                </a:solidFill>
              </a:rPr>
              <a:t>Multipl</a:t>
            </a:r>
            <a:r>
              <a:rPr lang="en-US" altLang="en-US" sz="2000" b="1" i="1">
                <a:solidFill>
                  <a:srgbClr val="000000"/>
                </a:solidFill>
              </a:rPr>
              <a:t>e</a:t>
            </a:r>
            <a:r>
              <a:rPr lang="en-US" altLang="en-US" sz="2000" i="1">
                <a:solidFill>
                  <a:srgbClr val="000000"/>
                </a:solidFill>
              </a:rPr>
              <a:t> PhD/MSc supervised in this area</a:t>
            </a:r>
            <a:endParaRPr lang="en-US" altLang="en-US" i="1">
              <a:solidFill>
                <a:srgbClr val="000000"/>
              </a:solidFill>
            </a:endParaRPr>
          </a:p>
        </p:txBody>
      </p:sp>
      <p:sp>
        <p:nvSpPr>
          <p:cNvPr id="16" name="Rectangle 4">
            <a:extLst>
              <a:ext uri="{FF2B5EF4-FFF2-40B4-BE49-F238E27FC236}">
                <a16:creationId xmlns:a16="http://schemas.microsoft.com/office/drawing/2014/main" id="{73866764-2BB4-D440-B3B5-0DD1FB8B1853}"/>
              </a:ext>
            </a:extLst>
          </p:cNvPr>
          <p:cNvSpPr>
            <a:spLocks noChangeArrowheads="1"/>
          </p:cNvSpPr>
          <p:nvPr/>
        </p:nvSpPr>
        <p:spPr bwMode="auto">
          <a:xfrm>
            <a:off x="2843213" y="3500438"/>
            <a:ext cx="3024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Technical Director, Bioinformatics Research Centre University of Glasgow</a:t>
            </a:r>
            <a:endParaRPr lang="en-US" altLang="en-US" i="1">
              <a:solidFill>
                <a:srgbClr val="000000"/>
              </a:solidFill>
            </a:endParaRPr>
          </a:p>
        </p:txBody>
      </p:sp>
      <p:sp>
        <p:nvSpPr>
          <p:cNvPr id="18" name="Rectangle 4">
            <a:extLst>
              <a:ext uri="{FF2B5EF4-FFF2-40B4-BE49-F238E27FC236}">
                <a16:creationId xmlns:a16="http://schemas.microsoft.com/office/drawing/2014/main" id="{7E89E169-1B56-E647-B537-A04D743F894B}"/>
              </a:ext>
            </a:extLst>
          </p:cNvPr>
          <p:cNvSpPr>
            <a:spLocks noChangeArrowheads="1"/>
          </p:cNvSpPr>
          <p:nvPr/>
        </p:nvSpPr>
        <p:spPr bwMode="auto">
          <a:xfrm>
            <a:off x="7092950" y="5300663"/>
            <a:ext cx="1800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Distributed Systems Standards creator</a:t>
            </a:r>
            <a:endParaRPr lang="en-US" altLang="en-US" i="1">
              <a:solidFill>
                <a:srgbClr val="000000"/>
              </a:solidFill>
            </a:endParaRPr>
          </a:p>
        </p:txBody>
      </p:sp>
      <p:sp>
        <p:nvSpPr>
          <p:cNvPr id="19" name="Rectangle 4">
            <a:extLst>
              <a:ext uri="{FF2B5EF4-FFF2-40B4-BE49-F238E27FC236}">
                <a16:creationId xmlns:a16="http://schemas.microsoft.com/office/drawing/2014/main" id="{0795DE9F-C267-084F-A900-EC1C36CCCEBC}"/>
              </a:ext>
            </a:extLst>
          </p:cNvPr>
          <p:cNvSpPr>
            <a:spLocks noChangeArrowheads="1"/>
          </p:cNvSpPr>
          <p:nvPr/>
        </p:nvSpPr>
        <p:spPr bwMode="auto">
          <a:xfrm>
            <a:off x="5508625" y="198438"/>
            <a:ext cx="3167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000000"/>
                </a:solidFill>
              </a:rPr>
              <a:t>Chair in Applied Computing Systems, University of Melbourne</a:t>
            </a:r>
            <a:endParaRPr lang="en-US" altLang="en-US" i="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5172">
                                            <p:txEl>
                                              <p:pRg st="0" end="0"/>
                                            </p:txEl>
                                          </p:spTgt>
                                        </p:tgtEl>
                                        <p:attrNameLst>
                                          <p:attrName>style.visibility</p:attrName>
                                        </p:attrNameLst>
                                      </p:cBhvr>
                                      <p:to>
                                        <p:strVal val="visible"/>
                                      </p:to>
                                    </p:set>
                                    <p:animEffect transition="in" filter="blinds(horizontal)">
                                      <p:cBhvr>
                                        <p:cTn id="12" dur="500"/>
                                        <p:tgtEl>
                                          <p:spTgt spid="13517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blinds(horizontal)">
                                      <p:cBhvr>
                                        <p:cTn id="27" dur="500"/>
                                        <p:tgtEl>
                                          <p:spTgt spid="1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blinds(horizontal)">
                                      <p:cBhvr>
                                        <p:cTn id="32" dur="500"/>
                                        <p:tgtEl>
                                          <p:spTgt spid="1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blinds(horizontal)">
                                      <p:cBhvr>
                                        <p:cTn id="37" dur="500"/>
                                        <p:tgtEl>
                                          <p:spTgt spid="6">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blinds(horizontal)">
                                      <p:cBhvr>
                                        <p:cTn id="42" dur="500"/>
                                        <p:tgtEl>
                                          <p:spTgt spid="13">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blinds(horizontal)">
                                      <p:cBhvr>
                                        <p:cTn id="47" dur="500"/>
                                        <p:tgtEl>
                                          <p:spTgt spid="16">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blinds(horizontal)">
                                      <p:cBhvr>
                                        <p:cTn id="52" dur="500"/>
                                        <p:tgtEl>
                                          <p:spTgt spid="8">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blinds(horizontal)">
                                      <p:cBhvr>
                                        <p:cTn id="57" dur="500"/>
                                        <p:tgtEl>
                                          <p:spTgt spid="19">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7">
                                            <p:txEl>
                                              <p:pRg st="0" end="0"/>
                                            </p:txEl>
                                          </p:spTgt>
                                        </p:tgtEl>
                                        <p:attrNameLst>
                                          <p:attrName>style.visibility</p:attrName>
                                        </p:attrNameLst>
                                      </p:cBhvr>
                                      <p:to>
                                        <p:strVal val="visible"/>
                                      </p:to>
                                    </p:set>
                                    <p:animEffect transition="in" filter="blinds(horizontal)">
                                      <p:cBhvr>
                                        <p:cTn id="6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build="allAtOnce"/>
      <p:bldP spid="6" grpId="0" build="allAtOnce"/>
      <p:bldP spid="7" grpId="0" build="allAtOnce"/>
      <p:bldP spid="8" grpId="0" build="allAtOnce"/>
      <p:bldP spid="9" grpId="0" build="allAtOnce"/>
      <p:bldP spid="11" grpId="0" build="allAtOnce"/>
      <p:bldP spid="12" grpId="0" build="allAtOnce"/>
      <p:bldP spid="13" grpId="0" build="allAtOnce"/>
      <p:bldP spid="17" grpId="0" build="allAtOnce"/>
      <p:bldP spid="16" grpId="0" build="allAtOnce"/>
      <p:bldP spid="18" grpId="0" build="allAtOnce"/>
      <p:bldP spid="19"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C1FD9D71-CCCC-D849-8C34-7055DD9F6AEF}"/>
              </a:ext>
            </a:extLst>
          </p:cNvPr>
          <p:cNvSpPr>
            <a:spLocks noGrp="1" noChangeArrowheads="1"/>
          </p:cNvSpPr>
          <p:nvPr>
            <p:ph type="title"/>
          </p:nvPr>
        </p:nvSpPr>
        <p:spPr>
          <a:xfrm>
            <a:off x="468313" y="28575"/>
            <a:ext cx="8229600" cy="1143000"/>
          </a:xfrm>
        </p:spPr>
        <p:txBody>
          <a:bodyPr/>
          <a:lstStyle/>
          <a:p>
            <a:pPr algn="ctr" eaLnBrk="1" hangingPunct="1"/>
            <a:r>
              <a:rPr lang="en-US" altLang="en-US" sz="4000">
                <a:solidFill>
                  <a:srgbClr val="000000"/>
                </a:solidFill>
                <a:ea typeface="宋体" panose="02010600030101010101" pitchFamily="2" charset="-122"/>
              </a:rPr>
              <a:t>Cloud Computing….</a:t>
            </a:r>
          </a:p>
        </p:txBody>
      </p:sp>
      <p:sp>
        <p:nvSpPr>
          <p:cNvPr id="63490" name="Rectangle 3">
            <a:extLst>
              <a:ext uri="{FF2B5EF4-FFF2-40B4-BE49-F238E27FC236}">
                <a16:creationId xmlns:a16="http://schemas.microsoft.com/office/drawing/2014/main" id="{1A642E85-F73E-6941-AE31-A769EAC2166B}"/>
              </a:ext>
            </a:extLst>
          </p:cNvPr>
          <p:cNvSpPr>
            <a:spLocks noGrp="1" noChangeArrowheads="1"/>
          </p:cNvSpPr>
          <p:nvPr>
            <p:ph type="body" idx="1"/>
          </p:nvPr>
        </p:nvSpPr>
        <p:spPr>
          <a:xfrm>
            <a:off x="250825" y="1423988"/>
            <a:ext cx="8785225" cy="4525962"/>
          </a:xfrm>
        </p:spPr>
        <p:txBody>
          <a:bodyPr/>
          <a:lstStyle/>
          <a:p>
            <a:r>
              <a:rPr lang="en-US" altLang="en-US" sz="2400" b="1">
                <a:solidFill>
                  <a:srgbClr val="000000"/>
                </a:solidFill>
              </a:rPr>
              <a:t>…</a:t>
            </a:r>
            <a:r>
              <a:rPr lang="en-US" altLang="en-US" sz="2400">
                <a:solidFill>
                  <a:srgbClr val="000000"/>
                </a:solidFill>
              </a:rPr>
              <a:t>Proponents claim that cloud computing allows companies to avoid upfront infrastructure costs, and focus on projects that differentiate their businesses instead of on infrastructure. Proponents also claim that cloud computing allows enterprises to get their applications up and running faster, with improved manageability and less maintenance, and enables IT to more rapidly adjust resources to meet fluctuating and unpredictable business demand. Cloud providers typically use a "pay as you go" model. This can lead to unexpectedly high charges if administrators do not adapt to the cloud pricing model.</a:t>
            </a:r>
          </a:p>
          <a:p>
            <a:pPr algn="r">
              <a:buFontTx/>
              <a:buNone/>
            </a:pPr>
            <a:r>
              <a:rPr lang="en-US" altLang="en-US" sz="2400">
                <a:solidFill>
                  <a:srgbClr val="0033CC"/>
                </a:solidFill>
              </a:rPr>
              <a:t>Wikipedia 2016</a:t>
            </a:r>
            <a:endParaRPr lang="en-AU" altLang="en-US" sz="2400">
              <a:solidFill>
                <a:srgbClr val="0033CC"/>
              </a:solidFill>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28EA07CF-0748-674B-80B7-C6986FBD8750}"/>
              </a:ext>
            </a:extLst>
          </p:cNvPr>
          <p:cNvSpPr>
            <a:spLocks noGrp="1" noChangeArrowheads="1"/>
          </p:cNvSpPr>
          <p:nvPr>
            <p:ph type="title"/>
          </p:nvPr>
        </p:nvSpPr>
        <p:spPr>
          <a:xfrm>
            <a:off x="468313" y="28575"/>
            <a:ext cx="8229600" cy="952500"/>
          </a:xfrm>
        </p:spPr>
        <p:txBody>
          <a:bodyPr/>
          <a:lstStyle/>
          <a:p>
            <a:pPr algn="ctr" eaLnBrk="1" hangingPunct="1"/>
            <a:r>
              <a:rPr lang="en-US" altLang="en-US">
                <a:solidFill>
                  <a:srgbClr val="000000"/>
                </a:solidFill>
                <a:ea typeface="宋体" panose="02010600030101010101" pitchFamily="2" charset="-122"/>
              </a:rPr>
              <a:t>Cloud Characteristics</a:t>
            </a:r>
          </a:p>
        </p:txBody>
      </p:sp>
      <p:sp>
        <p:nvSpPr>
          <p:cNvPr id="47106" name="Rectangle 3">
            <a:extLst>
              <a:ext uri="{FF2B5EF4-FFF2-40B4-BE49-F238E27FC236}">
                <a16:creationId xmlns:a16="http://schemas.microsoft.com/office/drawing/2014/main" id="{C51180B3-A193-1E43-B9F5-5FB529C3319B}"/>
              </a:ext>
            </a:extLst>
          </p:cNvPr>
          <p:cNvSpPr>
            <a:spLocks noGrp="1" noChangeArrowheads="1"/>
          </p:cNvSpPr>
          <p:nvPr>
            <p:ph type="body" idx="1"/>
          </p:nvPr>
        </p:nvSpPr>
        <p:spPr>
          <a:xfrm>
            <a:off x="34925" y="990600"/>
            <a:ext cx="8785225" cy="4525963"/>
          </a:xfrm>
        </p:spPr>
        <p:txBody>
          <a:bodyPr/>
          <a:lstStyle/>
          <a:p>
            <a:r>
              <a:rPr lang="en-US" altLang="en-US" sz="2400" b="1">
                <a:solidFill>
                  <a:srgbClr val="000000"/>
                </a:solidFill>
              </a:rPr>
              <a:t>F</a:t>
            </a:r>
            <a:r>
              <a:rPr lang="en-US" altLang="en-US" sz="2400">
                <a:solidFill>
                  <a:srgbClr val="000000"/>
                </a:solidFill>
              </a:rPr>
              <a:t>ive essential characteristics:</a:t>
            </a:r>
          </a:p>
          <a:p>
            <a:pPr lvl="1"/>
            <a:r>
              <a:rPr lang="en-US" altLang="en-US" sz="1800" i="1">
                <a:solidFill>
                  <a:srgbClr val="0033CC"/>
                </a:solidFill>
              </a:rPr>
              <a:t>On-demand self-service</a:t>
            </a:r>
            <a:r>
              <a:rPr lang="en-US" altLang="en-US" sz="1800" i="1">
                <a:solidFill>
                  <a:srgbClr val="000000"/>
                </a:solidFill>
              </a:rPr>
              <a:t>.</a:t>
            </a:r>
            <a:r>
              <a:rPr lang="en-US" altLang="en-US" sz="1800">
                <a:solidFill>
                  <a:srgbClr val="000000"/>
                </a:solidFill>
              </a:rPr>
              <a:t> A consumer can provision computing capabilities as needed without requiring human interaction with each service provider. </a:t>
            </a:r>
          </a:p>
          <a:p>
            <a:pPr lvl="1"/>
            <a:r>
              <a:rPr lang="en-US" altLang="en-US" sz="1800" i="1">
                <a:solidFill>
                  <a:srgbClr val="0033CC"/>
                </a:solidFill>
              </a:rPr>
              <a:t>Networked access</a:t>
            </a:r>
            <a:r>
              <a:rPr lang="en-US" altLang="en-US" sz="1800" i="1">
                <a:solidFill>
                  <a:srgbClr val="000000"/>
                </a:solidFill>
              </a:rPr>
              <a:t>.</a:t>
            </a:r>
            <a:r>
              <a:rPr lang="en-US" altLang="en-US" sz="1800">
                <a:solidFill>
                  <a:srgbClr val="000000"/>
                </a:solidFill>
              </a:rPr>
              <a:t> Capabilities are available over the network and accessed through standard mechanisms that promote use by heterogeneous client platforms.</a:t>
            </a:r>
            <a:endParaRPr lang="en-US" altLang="en-US" sz="1800" i="1">
              <a:solidFill>
                <a:srgbClr val="000000"/>
              </a:solidFill>
            </a:endParaRPr>
          </a:p>
          <a:p>
            <a:pPr lvl="1"/>
            <a:r>
              <a:rPr lang="en-US" altLang="en-US" sz="1800" i="1">
                <a:solidFill>
                  <a:srgbClr val="0033CC"/>
                </a:solidFill>
              </a:rPr>
              <a:t>Resource pooling</a:t>
            </a:r>
            <a:r>
              <a:rPr lang="en-US" altLang="en-US" sz="1800" i="1">
                <a:solidFill>
                  <a:srgbClr val="000000"/>
                </a:solidFill>
              </a:rPr>
              <a:t>.</a:t>
            </a:r>
            <a:r>
              <a:rPr lang="en-US" altLang="en-US" sz="1800">
                <a:solidFill>
                  <a:srgbClr val="000000"/>
                </a:solidFill>
              </a:rPr>
              <a:t> The provider's computing resources are pooled to serve multiple consumers using a multi-tenant model potentially with different physical and virtual resources that can be dynamically assigned and reassigned according to consumer demand. </a:t>
            </a:r>
          </a:p>
          <a:p>
            <a:pPr lvl="1"/>
            <a:r>
              <a:rPr lang="en-US" altLang="en-US" sz="1800" i="1">
                <a:solidFill>
                  <a:srgbClr val="0033CC"/>
                </a:solidFill>
              </a:rPr>
              <a:t>Rapid elasticity</a:t>
            </a:r>
            <a:r>
              <a:rPr lang="en-US" altLang="en-US" sz="1800" i="1">
                <a:solidFill>
                  <a:srgbClr val="000000"/>
                </a:solidFill>
              </a:rPr>
              <a:t>.</a:t>
            </a:r>
            <a:r>
              <a:rPr lang="en-US" altLang="en-US" sz="1800">
                <a:solidFill>
                  <a:srgbClr val="000000"/>
                </a:solidFill>
              </a:rPr>
              <a:t> Capabilities can be elastically provisioned and released, in some cases automatically, to scale rapidly upon  demand.</a:t>
            </a:r>
          </a:p>
          <a:p>
            <a:pPr lvl="1"/>
            <a:r>
              <a:rPr lang="en-US" altLang="en-US" sz="1800" i="1">
                <a:solidFill>
                  <a:srgbClr val="0033CC"/>
                </a:solidFill>
              </a:rPr>
              <a:t>Measured service</a:t>
            </a:r>
            <a:r>
              <a:rPr lang="en-US" altLang="en-US" sz="1800" i="1">
                <a:solidFill>
                  <a:srgbClr val="000000"/>
                </a:solidFill>
              </a:rPr>
              <a:t>.</a:t>
            </a:r>
            <a:r>
              <a:rPr lang="en-US" altLang="en-US" sz="1800">
                <a:solidFill>
                  <a:srgbClr val="000000"/>
                </a:solidFill>
              </a:rPr>
              <a:t> Cloud systems automatically control and optimize resource use by leveraging a metering capability at some level of abstraction appropriate to the type of service. </a:t>
            </a:r>
          </a:p>
          <a:p>
            <a:pPr lvl="1" algn="r"/>
            <a:r>
              <a:rPr lang="en-US" altLang="en-US" sz="1800">
                <a:solidFill>
                  <a:srgbClr val="0033CC"/>
                </a:solidFill>
              </a:rPr>
              <a:t>National Institute of Standards and Technology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7ACB3060-B54D-4340-8D2A-38658AF3544C}"/>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Cloud Computing….</a:t>
            </a:r>
          </a:p>
        </p:txBody>
      </p:sp>
      <p:pic>
        <p:nvPicPr>
          <p:cNvPr id="67586" name="Picture 1">
            <a:extLst>
              <a:ext uri="{FF2B5EF4-FFF2-40B4-BE49-F238E27FC236}">
                <a16:creationId xmlns:a16="http://schemas.microsoft.com/office/drawing/2014/main" id="{1D62C1D5-636A-554F-8FD2-4FB4C18D88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981075"/>
            <a:ext cx="3409950" cy="2613025"/>
          </a:xfrm>
          <a:prstGeom prst="rect">
            <a:avLst/>
          </a:prstGeom>
          <a:solidFill>
            <a:srgbClr val="C0504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587" name="Rectangle 3">
            <a:extLst>
              <a:ext uri="{FF2B5EF4-FFF2-40B4-BE49-F238E27FC236}">
                <a16:creationId xmlns:a16="http://schemas.microsoft.com/office/drawing/2014/main" id="{DE78ABAA-A0DD-6247-82E2-A0FEEEBEF925}"/>
              </a:ext>
            </a:extLst>
          </p:cNvPr>
          <p:cNvSpPr txBox="1">
            <a:spLocks noChangeArrowheads="1"/>
          </p:cNvSpPr>
          <p:nvPr/>
        </p:nvSpPr>
        <p:spPr bwMode="auto">
          <a:xfrm>
            <a:off x="0" y="981075"/>
            <a:ext cx="482441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r>
              <a:rPr lang="en-US" altLang="en-US" sz="2400" b="1">
                <a:solidFill>
                  <a:srgbClr val="000000"/>
                </a:solidFill>
              </a:rPr>
              <a:t>Flavours </a:t>
            </a:r>
          </a:p>
          <a:p>
            <a:pPr lvl="1"/>
            <a:r>
              <a:rPr lang="en-US" altLang="en-US" sz="2000" b="1">
                <a:solidFill>
                  <a:srgbClr val="0033CC"/>
                </a:solidFill>
              </a:rPr>
              <a:t>Compute clouds</a:t>
            </a:r>
          </a:p>
          <a:p>
            <a:pPr lvl="2"/>
            <a:r>
              <a:rPr lang="en-US" altLang="en-US" sz="1600" b="1">
                <a:solidFill>
                  <a:srgbClr val="000000"/>
                </a:solidFill>
              </a:rPr>
              <a:t>Amazon Elastic Compute Cloud</a:t>
            </a:r>
          </a:p>
          <a:p>
            <a:pPr lvl="2"/>
            <a:r>
              <a:rPr lang="en-US" altLang="en-US" sz="1600" b="1">
                <a:solidFill>
                  <a:srgbClr val="000000"/>
                </a:solidFill>
              </a:rPr>
              <a:t>Azure</a:t>
            </a:r>
          </a:p>
          <a:p>
            <a:pPr lvl="2"/>
            <a:r>
              <a:rPr lang="en-US" altLang="en-US" sz="1600" b="1">
                <a:solidFill>
                  <a:srgbClr val="000000"/>
                </a:solidFill>
              </a:rPr>
              <a:t>…</a:t>
            </a:r>
          </a:p>
          <a:p>
            <a:pPr lvl="1"/>
            <a:r>
              <a:rPr lang="en-US" altLang="en-US" sz="2000" b="1">
                <a:solidFill>
                  <a:srgbClr val="0033CC"/>
                </a:solidFill>
              </a:rPr>
              <a:t>Data clouds</a:t>
            </a:r>
          </a:p>
          <a:p>
            <a:pPr lvl="2"/>
            <a:r>
              <a:rPr lang="en-US" altLang="en-US" sz="1600" b="1">
                <a:solidFill>
                  <a:srgbClr val="000000"/>
                </a:solidFill>
              </a:rPr>
              <a:t>Amazon Simple Storage Service</a:t>
            </a:r>
          </a:p>
          <a:p>
            <a:pPr lvl="2"/>
            <a:r>
              <a:rPr lang="en-US" altLang="en-US" sz="1600" b="1">
                <a:solidFill>
                  <a:srgbClr val="000000"/>
                </a:solidFill>
              </a:rPr>
              <a:t>Google docs</a:t>
            </a:r>
          </a:p>
          <a:p>
            <a:pPr lvl="2"/>
            <a:r>
              <a:rPr lang="en-US" altLang="en-US" sz="1600" b="1">
                <a:solidFill>
                  <a:srgbClr val="000000"/>
                </a:solidFill>
              </a:rPr>
              <a:t>iCloud</a:t>
            </a:r>
          </a:p>
          <a:p>
            <a:pPr lvl="2"/>
            <a:r>
              <a:rPr lang="en-US" altLang="en-US" sz="1600" b="1">
                <a:solidFill>
                  <a:srgbClr val="000000"/>
                </a:solidFill>
              </a:rPr>
              <a:t>Dropbox</a:t>
            </a:r>
          </a:p>
          <a:p>
            <a:pPr lvl="2"/>
            <a:r>
              <a:rPr lang="en-US" altLang="en-US" sz="1600" b="1">
                <a:solidFill>
                  <a:srgbClr val="000000"/>
                </a:solidFill>
              </a:rPr>
              <a:t>…</a:t>
            </a:r>
          </a:p>
          <a:p>
            <a:pPr lvl="1"/>
            <a:r>
              <a:rPr lang="en-US" altLang="en-US" sz="2000" b="1">
                <a:solidFill>
                  <a:srgbClr val="0033CC"/>
                </a:solidFill>
              </a:rPr>
              <a:t>Application clouds</a:t>
            </a:r>
          </a:p>
          <a:p>
            <a:pPr lvl="2"/>
            <a:r>
              <a:rPr lang="en-US" altLang="en-US" sz="1600" b="1">
                <a:solidFill>
                  <a:srgbClr val="000000"/>
                </a:solidFill>
              </a:rPr>
              <a:t>App store</a:t>
            </a:r>
          </a:p>
          <a:p>
            <a:pPr lvl="2"/>
            <a:r>
              <a:rPr lang="en-US" altLang="en-US" sz="1600" b="1">
                <a:solidFill>
                  <a:srgbClr val="000000"/>
                </a:solidFill>
              </a:rPr>
              <a:t>Virtual image factories</a:t>
            </a:r>
          </a:p>
          <a:p>
            <a:pPr lvl="2"/>
            <a:r>
              <a:rPr lang="en-US" altLang="en-US" sz="1600" b="1">
                <a:solidFill>
                  <a:srgbClr val="000000"/>
                </a:solidFill>
              </a:rPr>
              <a:t>Community-specific </a:t>
            </a:r>
          </a:p>
          <a:p>
            <a:pPr lvl="1"/>
            <a:r>
              <a:rPr lang="en-US" altLang="en-US" sz="2000" b="1">
                <a:solidFill>
                  <a:srgbClr val="0033CC"/>
                </a:solidFill>
              </a:rPr>
              <a:t>Private, public, hybrid, mobile, health, … clouds</a:t>
            </a:r>
          </a:p>
          <a:p>
            <a:pPr lvl="2"/>
            <a:r>
              <a:rPr lang="en-US" altLang="en-US" sz="1600" b="1">
                <a:solidFill>
                  <a:srgbClr val="0033CC"/>
                </a:solidFill>
              </a:rPr>
              <a:t>…</a:t>
            </a:r>
          </a:p>
        </p:txBody>
      </p:sp>
      <p:pic>
        <p:nvPicPr>
          <p:cNvPr id="67588" name="Picture 1">
            <a:extLst>
              <a:ext uri="{FF2B5EF4-FFF2-40B4-BE49-F238E27FC236}">
                <a16:creationId xmlns:a16="http://schemas.microsoft.com/office/drawing/2014/main" id="{F36A82C7-C925-F14B-870C-414728F569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789363"/>
            <a:ext cx="43211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2854E432-F3AC-2D43-BBC4-5234D99C5C02}"/>
              </a:ext>
            </a:extLst>
          </p:cNvPr>
          <p:cNvSpPr>
            <a:spLocks noGrp="1" noChangeArrowheads="1"/>
          </p:cNvSpPr>
          <p:nvPr>
            <p:ph type="title"/>
          </p:nvPr>
        </p:nvSpPr>
        <p:spPr>
          <a:xfrm>
            <a:off x="395288" y="2636838"/>
            <a:ext cx="8229600" cy="1143000"/>
          </a:xfrm>
        </p:spPr>
        <p:txBody>
          <a:bodyPr/>
          <a:lstStyle/>
          <a:p>
            <a:pPr algn="ctr"/>
            <a:r>
              <a:rPr lang="en-AU" altLang="en-US">
                <a:solidFill>
                  <a:srgbClr val="000000"/>
                </a:solidFill>
                <a:latin typeface="Comic Sans MS" panose="030F0902030302020204" pitchFamily="66" charset="0"/>
                <a:ea typeface="宋体" panose="02010600030101010101" pitchFamily="2" charset="-122"/>
              </a:rPr>
              <a:t>Break…?</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647E369F-4706-0748-9C7B-E232728E29E3}"/>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In the beginning….</a:t>
            </a:r>
          </a:p>
        </p:txBody>
      </p:sp>
      <p:sp>
        <p:nvSpPr>
          <p:cNvPr id="47106" name="Rectangle 3">
            <a:extLst>
              <a:ext uri="{FF2B5EF4-FFF2-40B4-BE49-F238E27FC236}">
                <a16:creationId xmlns:a16="http://schemas.microsoft.com/office/drawing/2014/main" id="{4AE4C6AB-0EF7-0D46-92D5-4B40C6F6CA7A}"/>
              </a:ext>
            </a:extLst>
          </p:cNvPr>
          <p:cNvSpPr>
            <a:spLocks noGrp="1" noChangeArrowheads="1"/>
          </p:cNvSpPr>
          <p:nvPr>
            <p:ph type="body" idx="1"/>
          </p:nvPr>
        </p:nvSpPr>
        <p:spPr>
          <a:xfrm>
            <a:off x="250825" y="981075"/>
            <a:ext cx="8642350" cy="5327650"/>
          </a:xfrm>
        </p:spPr>
        <p:txBody>
          <a:bodyPr/>
          <a:lstStyle/>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a:defRPr/>
            </a:pPr>
            <a:endParaRPr lang="en-US" sz="2400" b="1" dirty="0"/>
          </a:p>
          <a:p>
            <a:pPr marL="0" indent="0">
              <a:buFontTx/>
              <a:buNone/>
              <a:defRPr/>
            </a:pPr>
            <a:endParaRPr lang="en-US" sz="2400" dirty="0"/>
          </a:p>
          <a:p>
            <a:pPr>
              <a:defRPr/>
            </a:pPr>
            <a:r>
              <a:rPr lang="en-US" sz="2400" b="1" dirty="0">
                <a:solidFill>
                  <a:srgbClr val="000000"/>
                </a:solidFill>
              </a:rPr>
              <a:t>http://</a:t>
            </a:r>
            <a:r>
              <a:rPr lang="en-US" sz="2400" b="1" dirty="0" err="1">
                <a:solidFill>
                  <a:srgbClr val="000000"/>
                </a:solidFill>
              </a:rPr>
              <a:t>www.internetsociety.org</a:t>
            </a:r>
            <a:r>
              <a:rPr lang="en-US" sz="2400" b="1" dirty="0">
                <a:solidFill>
                  <a:srgbClr val="000000"/>
                </a:solidFill>
              </a:rPr>
              <a:t>/internet/what-internet/history-internet/brief-history-internet </a:t>
            </a:r>
          </a:p>
          <a:p>
            <a:pPr>
              <a:defRPr/>
            </a:pPr>
            <a:endParaRPr lang="en-US" b="1" dirty="0"/>
          </a:p>
          <a:p>
            <a:pPr>
              <a:defRPr/>
            </a:pPr>
            <a:endParaRPr lang="en-US" b="1" dirty="0"/>
          </a:p>
          <a:p>
            <a:pPr>
              <a:defRPr/>
            </a:pPr>
            <a:endParaRPr lang="en-AU" dirty="0"/>
          </a:p>
        </p:txBody>
      </p:sp>
      <p:pic>
        <p:nvPicPr>
          <p:cNvPr id="70659" name="Picture 4">
            <a:extLst>
              <a:ext uri="{FF2B5EF4-FFF2-40B4-BE49-F238E27FC236}">
                <a16:creationId xmlns:a16="http://schemas.microsoft.com/office/drawing/2014/main" id="{4499219C-0D74-E746-87C7-922D807BF6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81075"/>
            <a:ext cx="85312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F8D005D-43A2-D84C-A951-4434A18842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4724400"/>
            <a:ext cx="155416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04771FD8-7E04-DD48-A153-2B1CF0151AE4}"/>
              </a:ext>
            </a:extLst>
          </p:cNvPr>
          <p:cNvSpPr>
            <a:spLocks noGrp="1" noChangeArrowheads="1"/>
          </p:cNvSpPr>
          <p:nvPr>
            <p:ph type="title"/>
          </p:nvPr>
        </p:nvSpPr>
        <p:spPr>
          <a:xfrm>
            <a:off x="0" y="28575"/>
            <a:ext cx="9144000" cy="879475"/>
          </a:xfrm>
        </p:spPr>
        <p:txBody>
          <a:bodyPr/>
          <a:lstStyle/>
          <a:p>
            <a:pPr algn="ctr" eaLnBrk="1" hangingPunct="1"/>
            <a:r>
              <a:rPr lang="en-US" altLang="en-US" sz="3200">
                <a:solidFill>
                  <a:srgbClr val="000000"/>
                </a:solidFill>
                <a:ea typeface="宋体" panose="02010600030101010101" pitchFamily="2" charset="-122"/>
              </a:rPr>
              <a:t>Distributed Systems - A Very Brief History</a:t>
            </a:r>
          </a:p>
        </p:txBody>
      </p:sp>
      <p:sp>
        <p:nvSpPr>
          <p:cNvPr id="47106" name="Rectangle 3">
            <a:extLst>
              <a:ext uri="{FF2B5EF4-FFF2-40B4-BE49-F238E27FC236}">
                <a16:creationId xmlns:a16="http://schemas.microsoft.com/office/drawing/2014/main" id="{D8838834-FD7D-9E4A-8819-C3E1FD9F1B1D}"/>
              </a:ext>
            </a:extLst>
          </p:cNvPr>
          <p:cNvSpPr>
            <a:spLocks noGrp="1" noChangeArrowheads="1"/>
          </p:cNvSpPr>
          <p:nvPr>
            <p:ph type="body" idx="1"/>
          </p:nvPr>
        </p:nvSpPr>
        <p:spPr>
          <a:xfrm>
            <a:off x="250825" y="981075"/>
            <a:ext cx="6192838" cy="5327650"/>
          </a:xfrm>
        </p:spPr>
        <p:txBody>
          <a:bodyPr/>
          <a:lstStyle/>
          <a:p>
            <a:r>
              <a:rPr lang="en-US" altLang="en-US" b="1">
                <a:solidFill>
                  <a:srgbClr val="000000"/>
                </a:solidFill>
              </a:rPr>
              <a:t>Once upon a time we had standards</a:t>
            </a:r>
          </a:p>
          <a:p>
            <a:pPr lvl="1"/>
            <a:r>
              <a:rPr lang="en-US" altLang="en-US" b="1">
                <a:solidFill>
                  <a:srgbClr val="000000"/>
                </a:solidFill>
              </a:rPr>
              <a:t>With very detailed conformance, consistency and compliance demands</a:t>
            </a:r>
          </a:p>
          <a:p>
            <a:pPr lvl="2"/>
            <a:r>
              <a:rPr lang="en-US" altLang="en-US" sz="1800" b="1">
                <a:solidFill>
                  <a:srgbClr val="000000"/>
                </a:solidFill>
              </a:rPr>
              <a:t>Services, protocols, inter-operability, …</a:t>
            </a:r>
          </a:p>
          <a:p>
            <a:r>
              <a:rPr lang="en-US" altLang="en-US" b="1">
                <a:solidFill>
                  <a:srgbClr val="000000"/>
                </a:solidFill>
              </a:rPr>
              <a:t>Then we had more standards</a:t>
            </a:r>
          </a:p>
          <a:p>
            <a:pPr lvl="1"/>
            <a:r>
              <a:rPr lang="en-US" altLang="en-US" b="1">
                <a:solidFill>
                  <a:srgbClr val="000000"/>
                </a:solidFill>
              </a:rPr>
              <a:t>Open distributed processing</a:t>
            </a:r>
            <a:endParaRPr lang="en-US" altLang="en-US" sz="1800" b="1">
              <a:solidFill>
                <a:srgbClr val="000000"/>
              </a:solidFill>
            </a:endParaRPr>
          </a:p>
          <a:p>
            <a:pPr lvl="1"/>
            <a:r>
              <a:rPr lang="en-US" altLang="en-US" b="1">
                <a:solidFill>
                  <a:srgbClr val="000000"/>
                </a:solidFill>
              </a:rPr>
              <a:t>With slightly less rigorous compliance demands</a:t>
            </a:r>
          </a:p>
          <a:p>
            <a:pPr lvl="2"/>
            <a:r>
              <a:rPr lang="en-US" altLang="en-US" sz="1800" b="1">
                <a:solidFill>
                  <a:srgbClr val="000000"/>
                </a:solidFill>
              </a:rPr>
              <a:t>OMG Common Object Request Broker Architecture (CORBA)</a:t>
            </a:r>
          </a:p>
          <a:p>
            <a:pPr lvl="2"/>
            <a:r>
              <a:rPr lang="en-US" altLang="en-US" sz="1800" b="1">
                <a:solidFill>
                  <a:srgbClr val="000000"/>
                </a:solidFill>
              </a:rPr>
              <a:t>Distributed Computing Environment</a:t>
            </a:r>
          </a:p>
          <a:p>
            <a:pPr lvl="2"/>
            <a:r>
              <a:rPr lang="en-US" altLang="en-US" sz="1800" b="1">
                <a:solidFill>
                  <a:srgbClr val="000000"/>
                </a:solidFill>
              </a:rPr>
              <a:t>Multiple technologies</a:t>
            </a:r>
          </a:p>
          <a:p>
            <a:pPr lvl="3"/>
            <a:r>
              <a:rPr lang="en-US" altLang="en-US" sz="1600" b="1">
                <a:solidFill>
                  <a:srgbClr val="000000"/>
                </a:solidFill>
              </a:rPr>
              <a:t>Client server, remote procedure call, …</a:t>
            </a:r>
            <a:endParaRPr lang="en-US" altLang="en-US" sz="2400" b="1">
              <a:solidFill>
                <a:srgbClr val="000000"/>
              </a:solidFill>
            </a:endParaRPr>
          </a:p>
          <a:p>
            <a:endParaRPr lang="en-US" altLang="en-US" b="1">
              <a:solidFill>
                <a:srgbClr val="000000"/>
              </a:solidFill>
            </a:endParaRPr>
          </a:p>
          <a:p>
            <a:endParaRPr lang="en-US" altLang="en-US" b="1"/>
          </a:p>
          <a:p>
            <a:endParaRPr lang="en-AU" altLang="en-US"/>
          </a:p>
        </p:txBody>
      </p:sp>
      <p:pic>
        <p:nvPicPr>
          <p:cNvPr id="3" name="Picture 2">
            <a:extLst>
              <a:ext uri="{FF2B5EF4-FFF2-40B4-BE49-F238E27FC236}">
                <a16:creationId xmlns:a16="http://schemas.microsoft.com/office/drawing/2014/main" id="{0B3A0920-6F3A-4140-AA35-2CECDAED49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3716338"/>
            <a:ext cx="2986088"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3">
            <a:extLst>
              <a:ext uri="{FF2B5EF4-FFF2-40B4-BE49-F238E27FC236}">
                <a16:creationId xmlns:a16="http://schemas.microsoft.com/office/drawing/2014/main" id="{5BC5234B-D395-DB43-A78C-CBEE694CA3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935038"/>
            <a:ext cx="2952750" cy="2747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10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10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0FF8B36-BBFF-0846-9DF8-6C642F4D587E}"/>
              </a:ext>
            </a:extLst>
          </p:cNvPr>
          <p:cNvSpPr>
            <a:spLocks noGrp="1" noChangeArrowheads="1"/>
          </p:cNvSpPr>
          <p:nvPr>
            <p:ph type="title"/>
          </p:nvPr>
        </p:nvSpPr>
        <p:spPr>
          <a:xfrm>
            <a:off x="0" y="28575"/>
            <a:ext cx="9144000" cy="952500"/>
          </a:xfrm>
        </p:spPr>
        <p:txBody>
          <a:bodyPr/>
          <a:lstStyle/>
          <a:p>
            <a:pPr algn="ctr" eaLnBrk="1" hangingPunct="1"/>
            <a:r>
              <a:rPr lang="en-US" altLang="en-US">
                <a:solidFill>
                  <a:srgbClr val="000000"/>
                </a:solidFill>
                <a:ea typeface="宋体" panose="02010600030101010101" pitchFamily="2" charset="-122"/>
              </a:rPr>
              <a:t>Key distributed systems focus mid-90s</a:t>
            </a:r>
          </a:p>
        </p:txBody>
      </p:sp>
      <p:sp>
        <p:nvSpPr>
          <p:cNvPr id="74754" name="Rectangle 3">
            <a:extLst>
              <a:ext uri="{FF2B5EF4-FFF2-40B4-BE49-F238E27FC236}">
                <a16:creationId xmlns:a16="http://schemas.microsoft.com/office/drawing/2014/main" id="{D387D16B-EE7B-004B-9197-1ADF07022A7F}"/>
              </a:ext>
            </a:extLst>
          </p:cNvPr>
          <p:cNvSpPr>
            <a:spLocks noGrp="1" noChangeArrowheads="1"/>
          </p:cNvSpPr>
          <p:nvPr>
            <p:ph type="body" idx="1"/>
          </p:nvPr>
        </p:nvSpPr>
        <p:spPr>
          <a:xfrm>
            <a:off x="250825" y="836613"/>
            <a:ext cx="8713788" cy="3240087"/>
          </a:xfrm>
        </p:spPr>
        <p:txBody>
          <a:bodyPr/>
          <a:lstStyle/>
          <a:p>
            <a:r>
              <a:rPr lang="en-US" altLang="en-US" sz="2400" b="1">
                <a:solidFill>
                  <a:srgbClr val="000000"/>
                </a:solidFill>
              </a:rPr>
              <a:t>Transparency and heterogeneity of computer-computer interactions</a:t>
            </a:r>
          </a:p>
          <a:p>
            <a:pPr lvl="1"/>
            <a:r>
              <a:rPr lang="en-US" altLang="en-US" sz="2000" b="1">
                <a:solidFill>
                  <a:srgbClr val="000000"/>
                </a:solidFill>
              </a:rPr>
              <a:t>finding/discovering resources (trader!),</a:t>
            </a:r>
          </a:p>
          <a:p>
            <a:pPr lvl="1"/>
            <a:r>
              <a:rPr lang="en-US" altLang="en-US" sz="2000" b="1">
                <a:solidFill>
                  <a:srgbClr val="000000"/>
                </a:solidFill>
              </a:rPr>
              <a:t>binding to resources in real time, </a:t>
            </a:r>
          </a:p>
          <a:p>
            <a:pPr lvl="1"/>
            <a:r>
              <a:rPr lang="en-US" altLang="en-US" sz="2000" b="1">
                <a:solidFill>
                  <a:srgbClr val="000000"/>
                </a:solidFill>
              </a:rPr>
              <a:t>run time type checking, </a:t>
            </a:r>
          </a:p>
          <a:p>
            <a:pPr lvl="1"/>
            <a:r>
              <a:rPr lang="en-US" altLang="en-US" sz="2000" b="1">
                <a:solidFill>
                  <a:srgbClr val="000000"/>
                </a:solidFill>
              </a:rPr>
              <a:t>invoking resources</a:t>
            </a:r>
          </a:p>
          <a:p>
            <a:pPr lvl="1"/>
            <a:r>
              <a:rPr lang="en-US" altLang="en-US" sz="2000" b="1">
                <a:solidFill>
                  <a:srgbClr val="000000"/>
                </a:solidFill>
              </a:rPr>
              <a:t>dealing with heterogeneity of systems</a:t>
            </a:r>
          </a:p>
          <a:p>
            <a:pPr lvl="2"/>
            <a:r>
              <a:rPr lang="en-US" altLang="en-US" sz="1600" b="1">
                <a:solidFill>
                  <a:srgbClr val="000000"/>
                </a:solidFill>
              </a:rPr>
              <a:t>applications and operating systems</a:t>
            </a:r>
          </a:p>
          <a:p>
            <a:pPr lvl="1"/>
            <a:r>
              <a:rPr lang="en-US" altLang="en-US" sz="2000" b="1">
                <a:solidFill>
                  <a:srgbClr val="FF0000"/>
                </a:solidFill>
              </a:rPr>
              <a:t>focused on computer-computer interaction</a:t>
            </a:r>
          </a:p>
          <a:p>
            <a:endParaRPr lang="en-AU" altLang="en-US" sz="2400">
              <a:solidFill>
                <a:srgbClr val="000000"/>
              </a:solidFill>
            </a:endParaRPr>
          </a:p>
        </p:txBody>
      </p:sp>
      <p:pic>
        <p:nvPicPr>
          <p:cNvPr id="74755" name="Picture 5" descr="Screen shot 2013-07-28 at 6.41.56 PM.png">
            <a:extLst>
              <a:ext uri="{FF2B5EF4-FFF2-40B4-BE49-F238E27FC236}">
                <a16:creationId xmlns:a16="http://schemas.microsoft.com/office/drawing/2014/main" id="{38776160-969A-A048-863F-EBEAB94F8E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076700"/>
            <a:ext cx="42481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6" descr="Screen shot 2013-07-28 at 6.42.21 PM.png">
            <a:extLst>
              <a:ext uri="{FF2B5EF4-FFF2-40B4-BE49-F238E27FC236}">
                <a16:creationId xmlns:a16="http://schemas.microsoft.com/office/drawing/2014/main" id="{1BFC8DAE-F7AD-DC45-9A36-8CC7DB546D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38" y="4149725"/>
            <a:ext cx="2398713"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8" descr="Screen shot 2013-07-28 at 6.59.31 PM.png">
            <a:extLst>
              <a:ext uri="{FF2B5EF4-FFF2-40B4-BE49-F238E27FC236}">
                <a16:creationId xmlns:a16="http://schemas.microsoft.com/office/drawing/2014/main" id="{9AD7A8BB-8BFC-D247-9BE6-BEC1D34A37C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4032250"/>
            <a:ext cx="2636837"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5A838517-FC06-FD4C-AA6E-11E93E445285}"/>
              </a:ext>
            </a:extLst>
          </p:cNvPr>
          <p:cNvSpPr>
            <a:spLocks noGrp="1" noChangeArrowheads="1"/>
          </p:cNvSpPr>
          <p:nvPr>
            <p:ph type="title"/>
          </p:nvPr>
        </p:nvSpPr>
        <p:spPr>
          <a:xfrm>
            <a:off x="0" y="28575"/>
            <a:ext cx="9144000" cy="952500"/>
          </a:xfrm>
        </p:spPr>
        <p:txBody>
          <a:bodyPr/>
          <a:lstStyle/>
          <a:p>
            <a:pPr algn="ctr" eaLnBrk="1" hangingPunct="1"/>
            <a:r>
              <a:rPr lang="en-US" altLang="en-US">
                <a:solidFill>
                  <a:srgbClr val="000000"/>
                </a:solidFill>
                <a:ea typeface="宋体" panose="02010600030101010101" pitchFamily="2" charset="-122"/>
              </a:rPr>
              <a:t>Challenges of earlier distributed (networked) system implementations</a:t>
            </a:r>
          </a:p>
        </p:txBody>
      </p:sp>
      <p:sp>
        <p:nvSpPr>
          <p:cNvPr id="76802" name="Rectangle 3">
            <a:extLst>
              <a:ext uri="{FF2B5EF4-FFF2-40B4-BE49-F238E27FC236}">
                <a16:creationId xmlns:a16="http://schemas.microsoft.com/office/drawing/2014/main" id="{9B66DB63-4F67-A94C-B03D-8F8265E58F14}"/>
              </a:ext>
            </a:extLst>
          </p:cNvPr>
          <p:cNvSpPr>
            <a:spLocks noGrp="1" noChangeArrowheads="1"/>
          </p:cNvSpPr>
          <p:nvPr>
            <p:ph type="body" idx="1"/>
          </p:nvPr>
        </p:nvSpPr>
        <p:spPr>
          <a:xfrm>
            <a:off x="34925" y="1125538"/>
            <a:ext cx="7778750" cy="3238500"/>
          </a:xfrm>
        </p:spPr>
        <p:txBody>
          <a:bodyPr/>
          <a:lstStyle/>
          <a:p>
            <a:r>
              <a:rPr lang="en-US" altLang="en-US" sz="2400" b="1">
                <a:solidFill>
                  <a:srgbClr val="000000"/>
                </a:solidFill>
              </a:rPr>
              <a:t>Complexity of implementations</a:t>
            </a:r>
          </a:p>
          <a:p>
            <a:pPr lvl="1"/>
            <a:r>
              <a:rPr lang="en-US" altLang="en-US" sz="2000" b="1">
                <a:solidFill>
                  <a:srgbClr val="000000"/>
                </a:solidFill>
              </a:rPr>
              <a:t>Middleware bloat and lock-in</a:t>
            </a:r>
          </a:p>
          <a:p>
            <a:pPr lvl="1"/>
            <a:r>
              <a:rPr lang="en-US" altLang="en-US" sz="2000" b="1">
                <a:solidFill>
                  <a:srgbClr val="000000"/>
                </a:solidFill>
              </a:rPr>
              <a:t>Vision and challenges of reality</a:t>
            </a:r>
          </a:p>
          <a:p>
            <a:r>
              <a:rPr lang="en-US" altLang="en-US" sz="2400" b="1">
                <a:solidFill>
                  <a:srgbClr val="000000"/>
                </a:solidFill>
              </a:rPr>
              <a:t>Vendor specific solutions</a:t>
            </a:r>
          </a:p>
          <a:p>
            <a:pPr lvl="2"/>
            <a:r>
              <a:rPr lang="en-US" altLang="en-US" sz="1600" b="1">
                <a:solidFill>
                  <a:srgbClr val="000000"/>
                </a:solidFill>
              </a:rPr>
              <a:t>AnsaWare</a:t>
            </a:r>
          </a:p>
          <a:p>
            <a:pPr lvl="2"/>
            <a:r>
              <a:rPr lang="en-US" altLang="en-US" sz="1600" b="1">
                <a:solidFill>
                  <a:srgbClr val="000000"/>
                </a:solidFill>
              </a:rPr>
              <a:t>IBM Distributed SOM / Component Broker</a:t>
            </a:r>
          </a:p>
          <a:p>
            <a:pPr lvl="2"/>
            <a:r>
              <a:rPr lang="en-US" altLang="en-US" sz="1600" b="1">
                <a:solidFill>
                  <a:srgbClr val="000000"/>
                </a:solidFill>
              </a:rPr>
              <a:t>Microsoft Network OLE</a:t>
            </a:r>
          </a:p>
          <a:p>
            <a:pPr lvl="2"/>
            <a:r>
              <a:rPr lang="en-US" altLang="en-US" sz="1600" b="1">
                <a:solidFill>
                  <a:srgbClr val="000000"/>
                </a:solidFill>
              </a:rPr>
              <a:t>IONA Orbix</a:t>
            </a:r>
          </a:p>
          <a:p>
            <a:pPr lvl="2"/>
            <a:r>
              <a:rPr lang="en-US" altLang="en-US" sz="1600" b="1">
                <a:solidFill>
                  <a:srgbClr val="000000"/>
                </a:solidFill>
              </a:rPr>
              <a:t>Visigenic Visibroker</a:t>
            </a:r>
          </a:p>
          <a:p>
            <a:pPr lvl="2"/>
            <a:r>
              <a:rPr lang="en-US" altLang="en-US" sz="1600" b="1">
                <a:solidFill>
                  <a:srgbClr val="000000"/>
                </a:solidFill>
              </a:rPr>
              <a:t>BEA ObjectBroker</a:t>
            </a:r>
          </a:p>
          <a:p>
            <a:pPr lvl="2"/>
            <a:r>
              <a:rPr lang="en-US" altLang="en-US" sz="1600" b="1">
                <a:solidFill>
                  <a:srgbClr val="000000"/>
                </a:solidFill>
              </a:rPr>
              <a:t>HP ORBPlus and Distributed SmallTalk</a:t>
            </a:r>
          </a:p>
          <a:p>
            <a:pPr lvl="2"/>
            <a:r>
              <a:rPr lang="en-US" altLang="en-US" sz="1600" b="1">
                <a:solidFill>
                  <a:srgbClr val="000000"/>
                </a:solidFill>
              </a:rPr>
              <a:t>Expersoft PowerBroker</a:t>
            </a:r>
          </a:p>
          <a:p>
            <a:pPr lvl="2"/>
            <a:r>
              <a:rPr lang="en-US" altLang="en-US" sz="1600" b="1">
                <a:solidFill>
                  <a:srgbClr val="000000"/>
                </a:solidFill>
              </a:rPr>
              <a:t>Other ORB's </a:t>
            </a:r>
          </a:p>
          <a:p>
            <a:pPr lvl="3"/>
            <a:r>
              <a:rPr lang="en-US" altLang="en-US" sz="1400" b="1">
                <a:solidFill>
                  <a:srgbClr val="000000"/>
                </a:solidFill>
              </a:rPr>
              <a:t>Less mature standards</a:t>
            </a:r>
          </a:p>
          <a:p>
            <a:r>
              <a:rPr lang="en-US" altLang="en-US" sz="2400" b="1">
                <a:solidFill>
                  <a:srgbClr val="000000"/>
                </a:solidFill>
              </a:rPr>
              <a:t>Scale of the problem area</a:t>
            </a:r>
          </a:p>
          <a:p>
            <a:pPr lvl="1"/>
            <a:r>
              <a:rPr lang="en-US" altLang="en-US" sz="2000" b="1">
                <a:solidFill>
                  <a:srgbClr val="000000"/>
                </a:solidFill>
              </a:rPr>
              <a:t>Telecoms, banking, …</a:t>
            </a:r>
          </a:p>
          <a:p>
            <a:pPr lvl="1"/>
            <a:r>
              <a:rPr lang="en-US" altLang="en-US" sz="2000" b="1">
                <a:solidFill>
                  <a:srgbClr val="000000"/>
                </a:solidFill>
              </a:rPr>
              <a:t>The growth (boom!) of the web</a:t>
            </a:r>
          </a:p>
          <a:p>
            <a:endParaRPr lang="en-AU" altLang="en-US" sz="2400">
              <a:solidFill>
                <a:srgbClr val="000000"/>
              </a:solidFill>
            </a:endParaRPr>
          </a:p>
        </p:txBody>
      </p:sp>
      <p:pic>
        <p:nvPicPr>
          <p:cNvPr id="76803" name="Picture 1">
            <a:extLst>
              <a:ext uri="{FF2B5EF4-FFF2-40B4-BE49-F238E27FC236}">
                <a16:creationId xmlns:a16="http://schemas.microsoft.com/office/drawing/2014/main" id="{9B459C11-B48D-D74D-8688-42CFDD65AD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125538"/>
            <a:ext cx="3492500"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
            <a:extLst>
              <a:ext uri="{FF2B5EF4-FFF2-40B4-BE49-F238E27FC236}">
                <a16:creationId xmlns:a16="http://schemas.microsoft.com/office/drawing/2014/main" id="{81AC1F4A-E542-9949-A501-BB72F39DA9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4941888"/>
            <a:ext cx="27860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770FC248-E2C7-5F49-92A2-6AA194BAA6FD}"/>
              </a:ext>
            </a:extLst>
          </p:cNvPr>
          <p:cNvSpPr>
            <a:spLocks noChangeArrowheads="1"/>
          </p:cNvSpPr>
          <p:nvPr/>
        </p:nvSpPr>
        <p:spPr bwMode="auto">
          <a:xfrm>
            <a:off x="6227763" y="5949950"/>
            <a:ext cx="2232025" cy="4318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C044B0A-5A67-4F43-93DB-53DADE3FD9D6}"/>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Distributed Systems History…ctd</a:t>
            </a:r>
          </a:p>
        </p:txBody>
      </p:sp>
      <p:sp>
        <p:nvSpPr>
          <p:cNvPr id="78850" name="Rectangle 3">
            <a:extLst>
              <a:ext uri="{FF2B5EF4-FFF2-40B4-BE49-F238E27FC236}">
                <a16:creationId xmlns:a16="http://schemas.microsoft.com/office/drawing/2014/main" id="{A2C8CB83-662E-054E-ACC3-D385D9439E05}"/>
              </a:ext>
            </a:extLst>
          </p:cNvPr>
          <p:cNvSpPr>
            <a:spLocks noGrp="1" noChangeArrowheads="1"/>
          </p:cNvSpPr>
          <p:nvPr>
            <p:ph type="body" idx="1"/>
          </p:nvPr>
        </p:nvSpPr>
        <p:spPr>
          <a:xfrm>
            <a:off x="250825" y="1196975"/>
            <a:ext cx="7705725" cy="5327650"/>
          </a:xfrm>
        </p:spPr>
        <p:txBody>
          <a:bodyPr/>
          <a:lstStyle/>
          <a:p>
            <a:r>
              <a:rPr lang="en-US" altLang="en-US" b="1">
                <a:solidFill>
                  <a:srgbClr val="000000"/>
                </a:solidFill>
              </a:rPr>
              <a:t>Enter the web era</a:t>
            </a:r>
          </a:p>
          <a:p>
            <a:pPr lvl="1"/>
            <a:r>
              <a:rPr lang="en-US" altLang="en-US" sz="2000" b="1">
                <a:solidFill>
                  <a:srgbClr val="000000"/>
                </a:solidFill>
              </a:rPr>
              <a:t>My first ftp 1993 put/get files to/from Australia</a:t>
            </a:r>
          </a:p>
          <a:p>
            <a:pPr lvl="1"/>
            <a:r>
              <a:rPr lang="en-US" altLang="en-US" sz="2000" b="1">
                <a:solidFill>
                  <a:srgbClr val="000000"/>
                </a:solidFill>
              </a:rPr>
              <a:t>Then the web pretty much exploded</a:t>
            </a:r>
          </a:p>
          <a:p>
            <a:r>
              <a:rPr lang="en-US" altLang="en-US" b="1">
                <a:solidFill>
                  <a:srgbClr val="000000"/>
                </a:solidFill>
              </a:rPr>
              <a:t>Peer-peer processing</a:t>
            </a:r>
          </a:p>
          <a:p>
            <a:pPr lvl="1"/>
            <a:r>
              <a:rPr lang="en-US" altLang="en-US" sz="2000" b="1">
                <a:solidFill>
                  <a:srgbClr val="000000"/>
                </a:solidFill>
              </a:rPr>
              <a:t>File sharing …</a:t>
            </a:r>
          </a:p>
          <a:p>
            <a:r>
              <a:rPr lang="en-US" altLang="en-US" b="1">
                <a:solidFill>
                  <a:srgbClr val="000000"/>
                </a:solidFill>
              </a:rPr>
              <a:t>Scaling of…</a:t>
            </a:r>
          </a:p>
          <a:p>
            <a:pPr lvl="1"/>
            <a:r>
              <a:rPr lang="en-US" altLang="en-US" b="1">
                <a:solidFill>
                  <a:srgbClr val="000000"/>
                </a:solidFill>
              </a:rPr>
              <a:t>machines, </a:t>
            </a:r>
          </a:p>
          <a:p>
            <a:pPr lvl="1"/>
            <a:r>
              <a:rPr lang="en-US" altLang="en-US" b="1">
                <a:solidFill>
                  <a:srgbClr val="000000"/>
                </a:solidFill>
              </a:rPr>
              <a:t>people, </a:t>
            </a:r>
          </a:p>
          <a:p>
            <a:pPr lvl="1"/>
            <a:r>
              <a:rPr lang="en-US" altLang="en-US" b="1">
                <a:solidFill>
                  <a:srgbClr val="000000"/>
                </a:solidFill>
              </a:rPr>
              <a:t>domains of application </a:t>
            </a:r>
          </a:p>
          <a:p>
            <a:r>
              <a:rPr lang="en-US" altLang="en-US" b="1">
                <a:solidFill>
                  <a:srgbClr val="000000"/>
                </a:solidFill>
              </a:rPr>
              <a:t>Grid computing</a:t>
            </a:r>
          </a:p>
          <a:p>
            <a:pPr lvl="1"/>
            <a:r>
              <a:rPr lang="en-US" altLang="en-US" b="1">
                <a:solidFill>
                  <a:srgbClr val="000000"/>
                </a:solidFill>
              </a:rPr>
              <a:t>From computer-computer focus</a:t>
            </a:r>
          </a:p>
          <a:p>
            <a:pPr lvl="1"/>
            <a:r>
              <a:rPr lang="en-US" altLang="en-US" b="1">
                <a:solidFill>
                  <a:srgbClr val="000000"/>
                </a:solidFill>
              </a:rPr>
              <a:t>To organisation-organisation focus</a:t>
            </a:r>
          </a:p>
          <a:p>
            <a:endParaRPr lang="en-US" altLang="en-US" b="1">
              <a:solidFill>
                <a:srgbClr val="000000"/>
              </a:solidFill>
            </a:endParaRPr>
          </a:p>
          <a:p>
            <a:endParaRPr lang="en-AU" altLang="en-US">
              <a:solidFill>
                <a:srgbClr val="000000"/>
              </a:solidFill>
            </a:endParaRPr>
          </a:p>
        </p:txBody>
      </p:sp>
      <p:pic>
        <p:nvPicPr>
          <p:cNvPr id="78851" name="Picture 1">
            <a:extLst>
              <a:ext uri="{FF2B5EF4-FFF2-40B4-BE49-F238E27FC236}">
                <a16:creationId xmlns:a16="http://schemas.microsoft.com/office/drawing/2014/main" id="{3A135416-C953-1240-97A6-E2F856A3A5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3" y="3836988"/>
            <a:ext cx="2268537"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a:extLst>
              <a:ext uri="{FF2B5EF4-FFF2-40B4-BE49-F238E27FC236}">
                <a16:creationId xmlns:a16="http://schemas.microsoft.com/office/drawing/2014/main" id="{E3A004DA-588A-1343-8DB7-81BC94C6ED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2060575"/>
            <a:ext cx="225742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2">
            <a:extLst>
              <a:ext uri="{FF2B5EF4-FFF2-40B4-BE49-F238E27FC236}">
                <a16:creationId xmlns:a16="http://schemas.microsoft.com/office/drawing/2014/main" id="{454E9889-058F-624D-BD4B-15405BE5E103}"/>
              </a:ext>
            </a:extLst>
          </p:cNvPr>
          <p:cNvSpPr txBox="1">
            <a:spLocks noChangeArrowheads="1"/>
          </p:cNvSpPr>
          <p:nvPr/>
        </p:nvSpPr>
        <p:spPr bwMode="auto">
          <a:xfrm>
            <a:off x="7327900" y="6613525"/>
            <a:ext cx="1816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1000">
                <a:solidFill>
                  <a:schemeClr val="tx1"/>
                </a:solidFill>
                <a:latin typeface="Times New Roman" panose="02020603050405020304" pitchFamily="18" charset="0"/>
              </a:rPr>
              <a:t>From presentation by Tony Hey</a:t>
            </a:r>
          </a:p>
        </p:txBody>
      </p:sp>
      <p:sp>
        <p:nvSpPr>
          <p:cNvPr id="80898" name="Rectangle 3">
            <a:extLst>
              <a:ext uri="{FF2B5EF4-FFF2-40B4-BE49-F238E27FC236}">
                <a16:creationId xmlns:a16="http://schemas.microsoft.com/office/drawing/2014/main" id="{4BC3078F-3A07-D34F-BBB7-41E3991EE6CD}"/>
              </a:ext>
            </a:extLst>
          </p:cNvPr>
          <p:cNvSpPr>
            <a:spLocks noGrp="1" noChangeArrowheads="1"/>
          </p:cNvSpPr>
          <p:nvPr>
            <p:ph type="title"/>
          </p:nvPr>
        </p:nvSpPr>
        <p:spPr>
          <a:xfrm>
            <a:off x="830263" y="274638"/>
            <a:ext cx="7329487" cy="719137"/>
          </a:xfrm>
        </p:spPr>
        <p:txBody>
          <a:bodyPr/>
          <a:lstStyle/>
          <a:p>
            <a:r>
              <a:rPr lang="en-GB" altLang="en-US" sz="4000" b="1">
                <a:solidFill>
                  <a:srgbClr val="000000"/>
                </a:solidFill>
                <a:latin typeface="Comic Sans MS" panose="030F0902030302020204" pitchFamily="66" charset="0"/>
              </a:rPr>
              <a:t>e-Science and the Grid</a:t>
            </a:r>
          </a:p>
        </p:txBody>
      </p:sp>
      <p:sp>
        <p:nvSpPr>
          <p:cNvPr id="265220" name="Text Box 4">
            <a:extLst>
              <a:ext uri="{FF2B5EF4-FFF2-40B4-BE49-F238E27FC236}">
                <a16:creationId xmlns:a16="http://schemas.microsoft.com/office/drawing/2014/main" id="{102BDC11-BB8B-8446-87F1-D73EE2AB73E5}"/>
              </a:ext>
            </a:extLst>
          </p:cNvPr>
          <p:cNvSpPr txBox="1">
            <a:spLocks noChangeArrowheads="1"/>
          </p:cNvSpPr>
          <p:nvPr/>
        </p:nvSpPr>
        <p:spPr bwMode="auto">
          <a:xfrm>
            <a:off x="179388" y="4508500"/>
            <a:ext cx="8964612"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a:solidFill>
                  <a:srgbClr val="000000"/>
                </a:solidFill>
                <a:latin typeface="Verdana" panose="020B0604030504040204" pitchFamily="34" charset="0"/>
              </a:rPr>
              <a:t>Grid is infrastructure used for e-Science</a:t>
            </a:r>
          </a:p>
          <a:p>
            <a:pPr lvl="1" eaLnBrk="1" hangingPunct="1">
              <a:spcBef>
                <a:spcPct val="50000"/>
              </a:spcBef>
              <a:buFontTx/>
              <a:buChar char="•"/>
            </a:pPr>
            <a:r>
              <a:rPr lang="en-GB" altLang="en-US" sz="2000">
                <a:solidFill>
                  <a:srgbClr val="000000"/>
                </a:solidFill>
                <a:latin typeface="Verdana" panose="020B0604030504040204" pitchFamily="34" charset="0"/>
              </a:rPr>
              <a:t> Power Grid Metaphor: compute and data resources on demand</a:t>
            </a:r>
          </a:p>
        </p:txBody>
      </p:sp>
      <p:sp>
        <p:nvSpPr>
          <p:cNvPr id="80900" name="Rectangle 5">
            <a:extLst>
              <a:ext uri="{FF2B5EF4-FFF2-40B4-BE49-F238E27FC236}">
                <a16:creationId xmlns:a16="http://schemas.microsoft.com/office/drawing/2014/main" id="{C62BCB04-5FEE-C74F-90A6-ABCA5EF1EC31}"/>
              </a:ext>
            </a:extLst>
          </p:cNvPr>
          <p:cNvSpPr>
            <a:spLocks noChangeArrowheads="1"/>
          </p:cNvSpPr>
          <p:nvPr/>
        </p:nvSpPr>
        <p:spPr bwMode="auto">
          <a:xfrm>
            <a:off x="1476375" y="1052513"/>
            <a:ext cx="2095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‘e</a:t>
            </a:r>
            <a:endParaRPr lang="en-GB" altLang="en-US">
              <a:solidFill>
                <a:srgbClr val="000000"/>
              </a:solidFill>
              <a:latin typeface="Times New Roman" panose="02020603050405020304" pitchFamily="18" charset="0"/>
            </a:endParaRPr>
          </a:p>
        </p:txBody>
      </p:sp>
      <p:sp>
        <p:nvSpPr>
          <p:cNvPr id="80901" name="Rectangle 6">
            <a:extLst>
              <a:ext uri="{FF2B5EF4-FFF2-40B4-BE49-F238E27FC236}">
                <a16:creationId xmlns:a16="http://schemas.microsoft.com/office/drawing/2014/main" id="{5BED8398-4FC4-754B-9365-EE424CF7F8CC}"/>
              </a:ext>
            </a:extLst>
          </p:cNvPr>
          <p:cNvSpPr>
            <a:spLocks noChangeArrowheads="1"/>
          </p:cNvSpPr>
          <p:nvPr/>
        </p:nvSpPr>
        <p:spPr bwMode="auto">
          <a:xfrm>
            <a:off x="1682750" y="1052513"/>
            <a:ext cx="1635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latin typeface="Comic Sans MS" panose="030F0902030302020204" pitchFamily="66" charset="0"/>
              </a:rPr>
              <a:t>-</a:t>
            </a:r>
            <a:endParaRPr lang="en-GB" altLang="en-US">
              <a:latin typeface="Times New Roman" panose="02020603050405020304" pitchFamily="18" charset="0"/>
            </a:endParaRPr>
          </a:p>
        </p:txBody>
      </p:sp>
      <p:sp>
        <p:nvSpPr>
          <p:cNvPr id="80902" name="Rectangle 7">
            <a:extLst>
              <a:ext uri="{FF2B5EF4-FFF2-40B4-BE49-F238E27FC236}">
                <a16:creationId xmlns:a16="http://schemas.microsoft.com/office/drawing/2014/main" id="{57BCF7D3-0D17-2B4D-9847-49161E779FA9}"/>
              </a:ext>
            </a:extLst>
          </p:cNvPr>
          <p:cNvSpPr>
            <a:spLocks noChangeArrowheads="1"/>
          </p:cNvSpPr>
          <p:nvPr/>
        </p:nvSpPr>
        <p:spPr bwMode="auto">
          <a:xfrm>
            <a:off x="1844675" y="1077913"/>
            <a:ext cx="60563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Science    is about global collaboration in key </a:t>
            </a:r>
            <a:endParaRPr lang="en-GB" altLang="en-US">
              <a:solidFill>
                <a:srgbClr val="000000"/>
              </a:solidFill>
              <a:latin typeface="Times New Roman" panose="02020603050405020304" pitchFamily="18" charset="0"/>
            </a:endParaRPr>
          </a:p>
        </p:txBody>
      </p:sp>
      <p:sp>
        <p:nvSpPr>
          <p:cNvPr id="80903" name="Rectangle 8">
            <a:extLst>
              <a:ext uri="{FF2B5EF4-FFF2-40B4-BE49-F238E27FC236}">
                <a16:creationId xmlns:a16="http://schemas.microsoft.com/office/drawing/2014/main" id="{0A3E87D4-D83C-F64F-BC09-8A0662DB51AE}"/>
              </a:ext>
            </a:extLst>
          </p:cNvPr>
          <p:cNvSpPr>
            <a:spLocks noChangeArrowheads="1"/>
          </p:cNvSpPr>
          <p:nvPr/>
        </p:nvSpPr>
        <p:spPr bwMode="auto">
          <a:xfrm>
            <a:off x="1595438" y="1400175"/>
            <a:ext cx="59912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areas of science, and the next generation of </a:t>
            </a:r>
            <a:endParaRPr lang="en-GB" altLang="en-US">
              <a:solidFill>
                <a:srgbClr val="000000"/>
              </a:solidFill>
              <a:latin typeface="Times New Roman" panose="02020603050405020304" pitchFamily="18" charset="0"/>
            </a:endParaRPr>
          </a:p>
        </p:txBody>
      </p:sp>
      <p:sp>
        <p:nvSpPr>
          <p:cNvPr id="80904" name="Rectangle 9">
            <a:extLst>
              <a:ext uri="{FF2B5EF4-FFF2-40B4-BE49-F238E27FC236}">
                <a16:creationId xmlns:a16="http://schemas.microsoft.com/office/drawing/2014/main" id="{43279CAA-6E7A-C745-8954-1F8E03107227}"/>
              </a:ext>
            </a:extLst>
          </p:cNvPr>
          <p:cNvSpPr>
            <a:spLocks noChangeArrowheads="1"/>
          </p:cNvSpPr>
          <p:nvPr/>
        </p:nvSpPr>
        <p:spPr bwMode="auto">
          <a:xfrm>
            <a:off x="1595438" y="1697038"/>
            <a:ext cx="4483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infrastructure that will enable it.’</a:t>
            </a:r>
            <a:endParaRPr lang="en-GB" altLang="en-US">
              <a:solidFill>
                <a:srgbClr val="000000"/>
              </a:solidFill>
              <a:latin typeface="Times New Roman" panose="02020603050405020304" pitchFamily="18" charset="0"/>
            </a:endParaRPr>
          </a:p>
        </p:txBody>
      </p:sp>
      <p:sp>
        <p:nvSpPr>
          <p:cNvPr id="80905" name="Rectangle 10">
            <a:extLst>
              <a:ext uri="{FF2B5EF4-FFF2-40B4-BE49-F238E27FC236}">
                <a16:creationId xmlns:a16="http://schemas.microsoft.com/office/drawing/2014/main" id="{0D2BD09C-838C-504D-98AC-6B724EADA1D0}"/>
              </a:ext>
            </a:extLst>
          </p:cNvPr>
          <p:cNvSpPr>
            <a:spLocks noChangeArrowheads="1"/>
          </p:cNvSpPr>
          <p:nvPr/>
        </p:nvSpPr>
        <p:spPr bwMode="auto">
          <a:xfrm>
            <a:off x="1568450" y="2471738"/>
            <a:ext cx="2095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latin typeface="Comic Sans MS" panose="030F0902030302020204" pitchFamily="66" charset="0"/>
              </a:rPr>
              <a:t>‘e</a:t>
            </a:r>
            <a:endParaRPr lang="en-GB" altLang="en-US">
              <a:latin typeface="Times New Roman" panose="02020603050405020304" pitchFamily="18" charset="0"/>
            </a:endParaRPr>
          </a:p>
        </p:txBody>
      </p:sp>
      <p:sp>
        <p:nvSpPr>
          <p:cNvPr id="80906" name="Rectangle 11">
            <a:extLst>
              <a:ext uri="{FF2B5EF4-FFF2-40B4-BE49-F238E27FC236}">
                <a16:creationId xmlns:a16="http://schemas.microsoft.com/office/drawing/2014/main" id="{29A4AF49-BEE2-4D49-BC3E-5C56CC50AB2C}"/>
              </a:ext>
            </a:extLst>
          </p:cNvPr>
          <p:cNvSpPr>
            <a:spLocks noChangeArrowheads="1"/>
          </p:cNvSpPr>
          <p:nvPr/>
        </p:nvSpPr>
        <p:spPr bwMode="auto">
          <a:xfrm>
            <a:off x="1779588" y="2471738"/>
            <a:ext cx="1635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latin typeface="Comic Sans MS" panose="030F0902030302020204" pitchFamily="66" charset="0"/>
              </a:rPr>
              <a:t>-</a:t>
            </a:r>
            <a:endParaRPr lang="en-GB" altLang="en-US">
              <a:latin typeface="Times New Roman" panose="02020603050405020304" pitchFamily="18" charset="0"/>
            </a:endParaRPr>
          </a:p>
        </p:txBody>
      </p:sp>
      <p:sp>
        <p:nvSpPr>
          <p:cNvPr id="80907" name="Rectangle 12">
            <a:extLst>
              <a:ext uri="{FF2B5EF4-FFF2-40B4-BE49-F238E27FC236}">
                <a16:creationId xmlns:a16="http://schemas.microsoft.com/office/drawing/2014/main" id="{8BA41363-20F1-014D-9C3F-F79FECE55A30}"/>
              </a:ext>
            </a:extLst>
          </p:cNvPr>
          <p:cNvSpPr>
            <a:spLocks noChangeArrowheads="1"/>
          </p:cNvSpPr>
          <p:nvPr/>
        </p:nvSpPr>
        <p:spPr bwMode="auto">
          <a:xfrm>
            <a:off x="1941513" y="2471738"/>
            <a:ext cx="55435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Science    will change the dynamic of the </a:t>
            </a:r>
            <a:endParaRPr lang="en-GB" altLang="en-US">
              <a:solidFill>
                <a:srgbClr val="000000"/>
              </a:solidFill>
              <a:latin typeface="Times New Roman" panose="02020603050405020304" pitchFamily="18" charset="0"/>
            </a:endParaRPr>
          </a:p>
        </p:txBody>
      </p:sp>
      <p:sp>
        <p:nvSpPr>
          <p:cNvPr id="80908" name="Rectangle 13">
            <a:extLst>
              <a:ext uri="{FF2B5EF4-FFF2-40B4-BE49-F238E27FC236}">
                <a16:creationId xmlns:a16="http://schemas.microsoft.com/office/drawing/2014/main" id="{72E2C2C7-8BD1-C64B-B0DE-990BC8E8160B}"/>
              </a:ext>
            </a:extLst>
          </p:cNvPr>
          <p:cNvSpPr>
            <a:spLocks noChangeArrowheads="1"/>
          </p:cNvSpPr>
          <p:nvPr/>
        </p:nvSpPr>
        <p:spPr bwMode="auto">
          <a:xfrm>
            <a:off x="1595438" y="2794000"/>
            <a:ext cx="35417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way science is undertaken.’</a:t>
            </a:r>
            <a:endParaRPr lang="en-GB" altLang="en-US">
              <a:solidFill>
                <a:srgbClr val="000000"/>
              </a:solidFill>
              <a:latin typeface="Times New Roman" panose="02020603050405020304" pitchFamily="18" charset="0"/>
            </a:endParaRPr>
          </a:p>
        </p:txBody>
      </p:sp>
      <p:sp>
        <p:nvSpPr>
          <p:cNvPr id="80909" name="Rectangle 14">
            <a:extLst>
              <a:ext uri="{FF2B5EF4-FFF2-40B4-BE49-F238E27FC236}">
                <a16:creationId xmlns:a16="http://schemas.microsoft.com/office/drawing/2014/main" id="{7563A7B3-3623-C042-9E0A-C87DE43AB3E8}"/>
              </a:ext>
            </a:extLst>
          </p:cNvPr>
          <p:cNvSpPr>
            <a:spLocks noChangeArrowheads="1"/>
          </p:cNvSpPr>
          <p:nvPr/>
        </p:nvSpPr>
        <p:spPr bwMode="auto">
          <a:xfrm>
            <a:off x="5157788" y="3213100"/>
            <a:ext cx="15652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John Taylor</a:t>
            </a:r>
            <a:endParaRPr lang="en-GB" altLang="en-US">
              <a:solidFill>
                <a:srgbClr val="000000"/>
              </a:solidFill>
              <a:latin typeface="Times New Roman" panose="02020603050405020304" pitchFamily="18" charset="0"/>
            </a:endParaRPr>
          </a:p>
        </p:txBody>
      </p:sp>
      <p:sp>
        <p:nvSpPr>
          <p:cNvPr id="80910" name="Rectangle 15">
            <a:extLst>
              <a:ext uri="{FF2B5EF4-FFF2-40B4-BE49-F238E27FC236}">
                <a16:creationId xmlns:a16="http://schemas.microsoft.com/office/drawing/2014/main" id="{2C9CE2A0-9D8D-BC44-80B8-E8E7C32C57FD}"/>
              </a:ext>
            </a:extLst>
          </p:cNvPr>
          <p:cNvSpPr>
            <a:spLocks noChangeArrowheads="1"/>
          </p:cNvSpPr>
          <p:nvPr/>
        </p:nvSpPr>
        <p:spPr bwMode="auto">
          <a:xfrm>
            <a:off x="3067050" y="3600450"/>
            <a:ext cx="49942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Director General of Research Councils</a:t>
            </a:r>
            <a:endParaRPr lang="en-GB" altLang="en-US">
              <a:solidFill>
                <a:srgbClr val="000000"/>
              </a:solidFill>
              <a:latin typeface="Times New Roman" panose="02020603050405020304" pitchFamily="18" charset="0"/>
            </a:endParaRPr>
          </a:p>
        </p:txBody>
      </p:sp>
      <p:sp>
        <p:nvSpPr>
          <p:cNvPr id="80911" name="Rectangle 16">
            <a:extLst>
              <a:ext uri="{FF2B5EF4-FFF2-40B4-BE49-F238E27FC236}">
                <a16:creationId xmlns:a16="http://schemas.microsoft.com/office/drawing/2014/main" id="{94BC27F7-1444-E148-8A05-6E169FE7DE90}"/>
              </a:ext>
            </a:extLst>
          </p:cNvPr>
          <p:cNvSpPr>
            <a:spLocks noChangeArrowheads="1"/>
          </p:cNvSpPr>
          <p:nvPr/>
        </p:nvSpPr>
        <p:spPr bwMode="auto">
          <a:xfrm>
            <a:off x="3417888" y="3987800"/>
            <a:ext cx="44497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GB" altLang="en-US" sz="2100" b="1">
                <a:solidFill>
                  <a:srgbClr val="000000"/>
                </a:solidFill>
                <a:latin typeface="Comic Sans MS" panose="030F0902030302020204" pitchFamily="66" charset="0"/>
              </a:rPr>
              <a:t>Office of Science and Technology</a:t>
            </a:r>
            <a:endParaRPr lang="en-GB" altLang="en-US">
              <a:solidFill>
                <a:srgbClr val="000000"/>
              </a:solidFill>
              <a:latin typeface="Times New Roman" panose="02020603050405020304" pitchFamily="18" charset="0"/>
            </a:endParaRPr>
          </a:p>
        </p:txBody>
      </p:sp>
      <p:pic>
        <p:nvPicPr>
          <p:cNvPr id="80912" name="Picture 17">
            <a:extLst>
              <a:ext uri="{FF2B5EF4-FFF2-40B4-BE49-F238E27FC236}">
                <a16:creationId xmlns:a16="http://schemas.microsoft.com/office/drawing/2014/main" id="{D3B9504B-4242-2348-8629-880EEFECC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114675"/>
            <a:ext cx="26289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5234" name="Group 18">
            <a:extLst>
              <a:ext uri="{FF2B5EF4-FFF2-40B4-BE49-F238E27FC236}">
                <a16:creationId xmlns:a16="http://schemas.microsoft.com/office/drawing/2014/main" id="{BDBF450C-8625-E64E-8165-2D71D51DAFA5}"/>
              </a:ext>
            </a:extLst>
          </p:cNvPr>
          <p:cNvGrpSpPr>
            <a:grpSpLocks/>
          </p:cNvGrpSpPr>
          <p:nvPr/>
        </p:nvGrpSpPr>
        <p:grpSpPr bwMode="auto">
          <a:xfrm>
            <a:off x="1476375" y="368300"/>
            <a:ext cx="1871663" cy="2484438"/>
            <a:chOff x="1021" y="210"/>
            <a:chExt cx="1179" cy="1565"/>
          </a:xfrm>
        </p:grpSpPr>
        <p:sp>
          <p:nvSpPr>
            <p:cNvPr id="80916" name="Text Box 19">
              <a:extLst>
                <a:ext uri="{FF2B5EF4-FFF2-40B4-BE49-F238E27FC236}">
                  <a16:creationId xmlns:a16="http://schemas.microsoft.com/office/drawing/2014/main" id="{92BD631F-0F0D-4947-8D08-28D9263352F9}"/>
                </a:ext>
              </a:extLst>
            </p:cNvPr>
            <p:cNvSpPr txBox="1">
              <a:spLocks noChangeArrowheads="1"/>
            </p:cNvSpPr>
            <p:nvPr/>
          </p:nvSpPr>
          <p:spPr bwMode="auto">
            <a:xfrm>
              <a:off x="1157" y="640"/>
              <a:ext cx="861" cy="25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2000" b="1">
                  <a:latin typeface="Arial" panose="020B0604020202020204" pitchFamily="34" charset="0"/>
                </a:rPr>
                <a:t>Research</a:t>
              </a:r>
              <a:endParaRPr lang="en-US" altLang="en-US" sz="2000" b="1">
                <a:latin typeface="Arial" panose="020B0604020202020204" pitchFamily="34" charset="0"/>
              </a:endParaRPr>
            </a:p>
          </p:txBody>
        </p:sp>
        <p:sp>
          <p:nvSpPr>
            <p:cNvPr id="80917" name="Text Box 20">
              <a:extLst>
                <a:ext uri="{FF2B5EF4-FFF2-40B4-BE49-F238E27FC236}">
                  <a16:creationId xmlns:a16="http://schemas.microsoft.com/office/drawing/2014/main" id="{ECB6F6DE-9A2F-5B47-94A6-01DE194ADCE8}"/>
                </a:ext>
              </a:extLst>
            </p:cNvPr>
            <p:cNvSpPr txBox="1">
              <a:spLocks noChangeArrowheads="1"/>
            </p:cNvSpPr>
            <p:nvPr/>
          </p:nvSpPr>
          <p:spPr bwMode="auto">
            <a:xfrm>
              <a:off x="1203" y="1525"/>
              <a:ext cx="861" cy="25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2000" b="1">
                  <a:latin typeface="Arial" panose="020B0604020202020204" pitchFamily="34" charset="0"/>
                </a:rPr>
                <a:t>Research</a:t>
              </a:r>
              <a:endParaRPr lang="en-US" altLang="en-US" sz="2000" b="1">
                <a:latin typeface="Arial" panose="020B0604020202020204" pitchFamily="34" charset="0"/>
              </a:endParaRPr>
            </a:p>
          </p:txBody>
        </p:sp>
        <p:sp>
          <p:nvSpPr>
            <p:cNvPr id="80918" name="Text Box 21">
              <a:extLst>
                <a:ext uri="{FF2B5EF4-FFF2-40B4-BE49-F238E27FC236}">
                  <a16:creationId xmlns:a16="http://schemas.microsoft.com/office/drawing/2014/main" id="{E10DF093-BD74-A042-A268-BE7A85A133B0}"/>
                </a:ext>
              </a:extLst>
            </p:cNvPr>
            <p:cNvSpPr txBox="1">
              <a:spLocks noChangeArrowheads="1"/>
            </p:cNvSpPr>
            <p:nvPr/>
          </p:nvSpPr>
          <p:spPr bwMode="auto">
            <a:xfrm>
              <a:off x="1021" y="210"/>
              <a:ext cx="1179" cy="327"/>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b="1">
                  <a:latin typeface="Arial" panose="020B0604020202020204" pitchFamily="34" charset="0"/>
                </a:rPr>
                <a:t>Research</a:t>
              </a:r>
              <a:endParaRPr lang="en-US" altLang="en-US" b="1">
                <a:latin typeface="Arial" panose="020B0604020202020204" pitchFamily="34" charset="0"/>
              </a:endParaRPr>
            </a:p>
          </p:txBody>
        </p:sp>
      </p:grpSp>
      <p:sp>
        <p:nvSpPr>
          <p:cNvPr id="265238" name="Text Box 22">
            <a:extLst>
              <a:ext uri="{FF2B5EF4-FFF2-40B4-BE49-F238E27FC236}">
                <a16:creationId xmlns:a16="http://schemas.microsoft.com/office/drawing/2014/main" id="{AA33DF3A-6393-C146-9412-F35B2DBF2CB7}"/>
              </a:ext>
            </a:extLst>
          </p:cNvPr>
          <p:cNvSpPr txBox="1">
            <a:spLocks noChangeArrowheads="1"/>
          </p:cNvSpPr>
          <p:nvPr/>
        </p:nvSpPr>
        <p:spPr bwMode="auto">
          <a:xfrm>
            <a:off x="179388" y="5445125"/>
            <a:ext cx="89646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2000">
                <a:solidFill>
                  <a:srgbClr val="000000"/>
                </a:solidFill>
                <a:latin typeface="Verdana" panose="020B0604030504040204" pitchFamily="34" charset="0"/>
              </a:rPr>
              <a:t>Major investment by UK Govt (£250m+) to realise this vision </a:t>
            </a:r>
          </a:p>
          <a:p>
            <a:pPr eaLnBrk="1" hangingPunct="1">
              <a:spcBef>
                <a:spcPct val="50000"/>
              </a:spcBef>
              <a:buFontTx/>
              <a:buChar char="-"/>
            </a:pPr>
            <a:r>
              <a:rPr lang="en-GB" altLang="en-US" sz="2000">
                <a:solidFill>
                  <a:srgbClr val="000000"/>
                </a:solidFill>
                <a:latin typeface="Verdana" panose="020B0604030504040204" pitchFamily="34" charset="0"/>
              </a:rPr>
              <a:t>Across ALL Research Councils (+ EU + industry + …)</a:t>
            </a:r>
          </a:p>
          <a:p>
            <a:pPr eaLnBrk="1" hangingPunct="1">
              <a:spcBef>
                <a:spcPct val="50000"/>
              </a:spcBef>
              <a:buFontTx/>
              <a:buChar char="-"/>
            </a:pPr>
            <a:r>
              <a:rPr lang="en-GB" altLang="en-US" sz="2000">
                <a:solidFill>
                  <a:srgbClr val="000000"/>
                </a:solidFill>
                <a:latin typeface="Verdana" panose="020B0604030504040204" pitchFamily="34" charset="0"/>
              </a:rPr>
              <a:t>Cyber-infrastructure, European Grid Initiative, Superscience, </a:t>
            </a:r>
            <a:r>
              <a:rPr lang="en-GB" altLang="en-US" sz="2000">
                <a:latin typeface="Verdana" panose="020B0604030504040204" pitchFamily="34" charset="0"/>
              </a:rPr>
              <a:t>…</a:t>
            </a:r>
            <a:endParaRPr lang="en-GB" altLang="en-US" sz="1600">
              <a:latin typeface="Verdana" panose="020B0604030504040204" pitchFamily="34" charset="0"/>
            </a:endParaRPr>
          </a:p>
        </p:txBody>
      </p:sp>
      <p:sp>
        <p:nvSpPr>
          <p:cNvPr id="265239" name="Text Box 23">
            <a:extLst>
              <a:ext uri="{FF2B5EF4-FFF2-40B4-BE49-F238E27FC236}">
                <a16:creationId xmlns:a16="http://schemas.microsoft.com/office/drawing/2014/main" id="{DDA07C0E-DCEF-1B4E-A642-F1BE4978AF8A}"/>
              </a:ext>
            </a:extLst>
          </p:cNvPr>
          <p:cNvSpPr txBox="1">
            <a:spLocks noChangeArrowheads="1"/>
          </p:cNvSpPr>
          <p:nvPr/>
        </p:nvSpPr>
        <p:spPr bwMode="auto">
          <a:xfrm>
            <a:off x="7164388" y="0"/>
            <a:ext cx="1979612"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defRPr/>
            </a:pPr>
            <a:r>
              <a:rPr lang="en-AU" altLang="en-US" sz="1800" b="1" i="1" u="sng">
                <a:solidFill>
                  <a:srgbClr val="0033CC"/>
                </a:solidFill>
                <a:effectLst>
                  <a:outerShdw blurRad="38100" dist="38100" dir="2700000" algn="tl">
                    <a:srgbClr val="C0C0C0"/>
                  </a:outerShdw>
                </a:effectLst>
              </a:rPr>
              <a:t>Circa 2001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5220"/>
                                        </p:tgtEl>
                                        <p:attrNameLst>
                                          <p:attrName>style.visibility</p:attrName>
                                        </p:attrNameLst>
                                      </p:cBhvr>
                                      <p:to>
                                        <p:strVal val="visible"/>
                                      </p:to>
                                    </p:set>
                                    <p:animEffect transition="in" filter="blinds(horizontal)">
                                      <p:cBhvr>
                                        <p:cTn id="7" dur="500"/>
                                        <p:tgtEl>
                                          <p:spTgt spid="265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5234"/>
                                        </p:tgtEl>
                                        <p:attrNameLst>
                                          <p:attrName>style.visibility</p:attrName>
                                        </p:attrNameLst>
                                      </p:cBhvr>
                                      <p:to>
                                        <p:strVal val="visible"/>
                                      </p:to>
                                    </p:set>
                                    <p:animEffect transition="in" filter="blinds(horizontal)">
                                      <p:cBhvr>
                                        <p:cTn id="12" dur="500"/>
                                        <p:tgtEl>
                                          <p:spTgt spid="2652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5238"/>
                                        </p:tgtEl>
                                        <p:attrNameLst>
                                          <p:attrName>style.visibility</p:attrName>
                                        </p:attrNameLst>
                                      </p:cBhvr>
                                      <p:to>
                                        <p:strVal val="visible"/>
                                      </p:to>
                                    </p:set>
                                    <p:animEffect transition="in" filter="blinds(horizontal)">
                                      <p:cBhvr>
                                        <p:cTn id="17" dur="500"/>
                                        <p:tgtEl>
                                          <p:spTgt spid="26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2652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ADE54CF5-0F17-4B42-B417-8A4E502DC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00013"/>
            <a:ext cx="9040812"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2">
            <a:extLst>
              <a:ext uri="{FF2B5EF4-FFF2-40B4-BE49-F238E27FC236}">
                <a16:creationId xmlns:a16="http://schemas.microsoft.com/office/drawing/2014/main" id="{CD18A4A7-4B3C-AB4D-8327-7D263B84D9B2}"/>
              </a:ext>
            </a:extLst>
          </p:cNvPr>
          <p:cNvSpPr txBox="1">
            <a:spLocks noChangeArrowheads="1"/>
          </p:cNvSpPr>
          <p:nvPr/>
        </p:nvSpPr>
        <p:spPr bwMode="auto">
          <a:xfrm>
            <a:off x="34925" y="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3600">
                <a:solidFill>
                  <a:srgbClr val="FFFFFF"/>
                </a:solidFill>
              </a:rPr>
              <a:t>Luca</a:t>
            </a:r>
          </a:p>
        </p:txBody>
      </p:sp>
      <p:sp>
        <p:nvSpPr>
          <p:cNvPr id="23555" name="Rectangle 3">
            <a:extLst>
              <a:ext uri="{FF2B5EF4-FFF2-40B4-BE49-F238E27FC236}">
                <a16:creationId xmlns:a16="http://schemas.microsoft.com/office/drawing/2014/main" id="{C83173F7-3403-A749-A53E-872332BCE064}"/>
              </a:ext>
            </a:extLst>
          </p:cNvPr>
          <p:cNvSpPr>
            <a:spLocks noChangeArrowheads="1"/>
          </p:cNvSpPr>
          <p:nvPr/>
        </p:nvSpPr>
        <p:spPr bwMode="auto">
          <a:xfrm>
            <a:off x="5580063" y="836613"/>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23556" name="Rectangle 5">
            <a:extLst>
              <a:ext uri="{FF2B5EF4-FFF2-40B4-BE49-F238E27FC236}">
                <a16:creationId xmlns:a16="http://schemas.microsoft.com/office/drawing/2014/main" id="{BA4749B0-7837-2746-AF38-9D82D85A5D46}"/>
              </a:ext>
            </a:extLst>
          </p:cNvPr>
          <p:cNvSpPr>
            <a:spLocks noChangeArrowheads="1"/>
          </p:cNvSpPr>
          <p:nvPr/>
        </p:nvSpPr>
        <p:spPr bwMode="auto">
          <a:xfrm>
            <a:off x="5975350" y="5400675"/>
            <a:ext cx="3024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FFFFFF"/>
                </a:solidFill>
              </a:rPr>
              <a:t>Data Architect,</a:t>
            </a:r>
          </a:p>
          <a:p>
            <a:pPr algn="ctr" eaLnBrk="1" hangingPunct="1">
              <a:spcBef>
                <a:spcPct val="0"/>
              </a:spcBef>
              <a:buFontTx/>
              <a:buNone/>
            </a:pPr>
            <a:r>
              <a:rPr lang="en-US" altLang="en-US" sz="2000" i="1">
                <a:solidFill>
                  <a:srgbClr val="FFFFFF"/>
                </a:solidFill>
              </a:rPr>
              <a:t>AURIN Project</a:t>
            </a:r>
          </a:p>
        </p:txBody>
      </p:sp>
      <p:sp>
        <p:nvSpPr>
          <p:cNvPr id="23557" name="Rectangle 6">
            <a:extLst>
              <a:ext uri="{FF2B5EF4-FFF2-40B4-BE49-F238E27FC236}">
                <a16:creationId xmlns:a16="http://schemas.microsoft.com/office/drawing/2014/main" id="{CE9BB171-244B-7648-BF91-A85AC4F7E9DB}"/>
              </a:ext>
            </a:extLst>
          </p:cNvPr>
          <p:cNvSpPr>
            <a:spLocks noChangeArrowheads="1"/>
          </p:cNvSpPr>
          <p:nvPr/>
        </p:nvSpPr>
        <p:spPr bwMode="auto">
          <a:xfrm>
            <a:off x="-350838" y="369888"/>
            <a:ext cx="3024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FFFFFF"/>
                </a:solidFill>
              </a:rPr>
              <a:t>MSc Statistics</a:t>
            </a:r>
          </a:p>
        </p:txBody>
      </p:sp>
      <p:sp>
        <p:nvSpPr>
          <p:cNvPr id="23558" name="Rectangle 7">
            <a:extLst>
              <a:ext uri="{FF2B5EF4-FFF2-40B4-BE49-F238E27FC236}">
                <a16:creationId xmlns:a16="http://schemas.microsoft.com/office/drawing/2014/main" id="{92B9649A-4007-424A-8BE9-026EAF3AAD76}"/>
              </a:ext>
            </a:extLst>
          </p:cNvPr>
          <p:cNvSpPr>
            <a:spLocks noChangeArrowheads="1"/>
          </p:cNvSpPr>
          <p:nvPr/>
        </p:nvSpPr>
        <p:spPr bwMode="auto">
          <a:xfrm>
            <a:off x="6119813" y="1304925"/>
            <a:ext cx="3024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FFFFFF"/>
                </a:solidFill>
              </a:rPr>
              <a:t>IT Consultant for the World Bank, United Nations, European Union, Asian Development Bank</a:t>
            </a:r>
          </a:p>
        </p:txBody>
      </p:sp>
      <p:sp>
        <p:nvSpPr>
          <p:cNvPr id="23559" name="Rectangle 8">
            <a:extLst>
              <a:ext uri="{FF2B5EF4-FFF2-40B4-BE49-F238E27FC236}">
                <a16:creationId xmlns:a16="http://schemas.microsoft.com/office/drawing/2014/main" id="{5F793CF5-7404-8A48-8B20-74AEA44155B0}"/>
              </a:ext>
            </a:extLst>
          </p:cNvPr>
          <p:cNvSpPr>
            <a:spLocks noChangeArrowheads="1"/>
          </p:cNvSpPr>
          <p:nvPr/>
        </p:nvSpPr>
        <p:spPr bwMode="auto">
          <a:xfrm>
            <a:off x="2484438" y="3789363"/>
            <a:ext cx="3024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FFFFFF"/>
                </a:solidFill>
              </a:rPr>
              <a:t>Committer at the Apache Software Foundation </a:t>
            </a:r>
          </a:p>
        </p:txBody>
      </p:sp>
      <p:sp>
        <p:nvSpPr>
          <p:cNvPr id="23560" name="Rectangle 9">
            <a:extLst>
              <a:ext uri="{FF2B5EF4-FFF2-40B4-BE49-F238E27FC236}">
                <a16:creationId xmlns:a16="http://schemas.microsoft.com/office/drawing/2014/main" id="{C1C47F2E-976B-0F4D-B986-825BCBE0EBBC}"/>
              </a:ext>
            </a:extLst>
          </p:cNvPr>
          <p:cNvSpPr>
            <a:spLocks noChangeArrowheads="1"/>
          </p:cNvSpPr>
          <p:nvPr/>
        </p:nvSpPr>
        <p:spPr bwMode="auto">
          <a:xfrm>
            <a:off x="-360363" y="5121275"/>
            <a:ext cx="3024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i="1">
                <a:solidFill>
                  <a:srgbClr val="FFFFFF"/>
                </a:solidFill>
              </a:rPr>
              <a:t>GIS Software Engineer, ESRI</a:t>
            </a:r>
          </a:p>
        </p:txBody>
      </p:sp>
      <p:pic>
        <p:nvPicPr>
          <p:cNvPr id="23561" name="Picture 1">
            <a:extLst>
              <a:ext uri="{FF2B5EF4-FFF2-40B4-BE49-F238E27FC236}">
                <a16:creationId xmlns:a16="http://schemas.microsoft.com/office/drawing/2014/main" id="{D245A098-1999-BB43-B2EC-1D72282241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981075"/>
            <a:ext cx="117157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AD1DAFC9-60E9-584C-A675-9E42C9D18544}"/>
              </a:ext>
            </a:extLst>
          </p:cNvPr>
          <p:cNvSpPr>
            <a:spLocks noGrp="1" noChangeArrowheads="1"/>
          </p:cNvSpPr>
          <p:nvPr>
            <p:ph type="title"/>
          </p:nvPr>
        </p:nvSpPr>
        <p:spPr>
          <a:xfrm>
            <a:off x="457200" y="274638"/>
            <a:ext cx="8229600" cy="777875"/>
          </a:xfrm>
        </p:spPr>
        <p:txBody>
          <a:bodyPr lIns="91432" tIns="45716" rIns="91432" bIns="45716" anchor="t"/>
          <a:lstStyle/>
          <a:p>
            <a:pPr algn="ctr" eaLnBrk="1" hangingPunct="1"/>
            <a:r>
              <a:rPr lang="en-US" altLang="en-US">
                <a:solidFill>
                  <a:srgbClr val="000000"/>
                </a:solidFill>
                <a:ea typeface="宋体" panose="02010600030101010101" pitchFamily="2" charset="-122"/>
              </a:rPr>
              <a:t>The Grid Metaphor</a:t>
            </a:r>
            <a:endParaRPr lang="en-US" altLang="en-US" sz="2400">
              <a:solidFill>
                <a:srgbClr val="000000"/>
              </a:solidFill>
              <a:ea typeface="宋体" panose="02010600030101010101" pitchFamily="2" charset="-122"/>
            </a:endParaRPr>
          </a:p>
        </p:txBody>
      </p:sp>
      <p:grpSp>
        <p:nvGrpSpPr>
          <p:cNvPr id="8" name="Group 7">
            <a:extLst>
              <a:ext uri="{FF2B5EF4-FFF2-40B4-BE49-F238E27FC236}">
                <a16:creationId xmlns:a16="http://schemas.microsoft.com/office/drawing/2014/main" id="{22719B47-07B7-3F43-B606-D01EA4CF61E9}"/>
              </a:ext>
            </a:extLst>
          </p:cNvPr>
          <p:cNvGrpSpPr>
            <a:grpSpLocks/>
          </p:cNvGrpSpPr>
          <p:nvPr/>
        </p:nvGrpSpPr>
        <p:grpSpPr bwMode="auto">
          <a:xfrm>
            <a:off x="250825" y="1341438"/>
            <a:ext cx="2057400" cy="5072062"/>
            <a:chOff x="251520" y="1340768"/>
            <a:chExt cx="2057400" cy="5072905"/>
          </a:xfrm>
        </p:grpSpPr>
        <p:sp>
          <p:nvSpPr>
            <p:cNvPr id="81937" name="Line 3">
              <a:extLst>
                <a:ext uri="{FF2B5EF4-FFF2-40B4-BE49-F238E27FC236}">
                  <a16:creationId xmlns:a16="http://schemas.microsoft.com/office/drawing/2014/main" id="{2788D3C2-5F16-374C-AFFB-CF841AA48E71}"/>
                </a:ext>
              </a:extLst>
            </p:cNvPr>
            <p:cNvSpPr>
              <a:spLocks noChangeShapeType="1"/>
            </p:cNvSpPr>
            <p:nvPr/>
          </p:nvSpPr>
          <p:spPr bwMode="auto">
            <a:xfrm>
              <a:off x="1259632" y="3501008"/>
              <a:ext cx="0" cy="1152128"/>
            </a:xfrm>
            <a:prstGeom prst="line">
              <a:avLst/>
            </a:prstGeom>
            <a:noFill/>
            <a:ln w="1460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81938" name="Picture 6" descr="7">
              <a:extLst>
                <a:ext uri="{FF2B5EF4-FFF2-40B4-BE49-F238E27FC236}">
                  <a16:creationId xmlns:a16="http://schemas.microsoft.com/office/drawing/2014/main" id="{14E99E32-823A-E640-B89F-43F9328E2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20574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9" name="Picture 10" descr="2_p">
              <a:extLst>
                <a:ext uri="{FF2B5EF4-FFF2-40B4-BE49-F238E27FC236}">
                  <a16:creationId xmlns:a16="http://schemas.microsoft.com/office/drawing/2014/main" id="{1CA22684-EE43-2645-83AA-E96BBC1DC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653136"/>
              <a:ext cx="1187450"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CC1FC8F1-8D2C-BF4F-881F-5B9137D0EEF3}"/>
              </a:ext>
            </a:extLst>
          </p:cNvPr>
          <p:cNvGrpSpPr>
            <a:grpSpLocks/>
          </p:cNvGrpSpPr>
          <p:nvPr/>
        </p:nvGrpSpPr>
        <p:grpSpPr bwMode="auto">
          <a:xfrm>
            <a:off x="2916238" y="1341438"/>
            <a:ext cx="6016625" cy="5111750"/>
            <a:chOff x="2916238" y="1341438"/>
            <a:chExt cx="6016625" cy="5111750"/>
          </a:xfrm>
        </p:grpSpPr>
        <p:pic>
          <p:nvPicPr>
            <p:cNvPr id="81924" name="Picture 8" descr="4">
              <a:extLst>
                <a:ext uri="{FF2B5EF4-FFF2-40B4-BE49-F238E27FC236}">
                  <a16:creationId xmlns:a16="http://schemas.microsoft.com/office/drawing/2014/main" id="{C4A6D143-4876-E443-BADC-0E60BD3A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41438"/>
              <a:ext cx="20859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9" descr="terna1">
              <a:extLst>
                <a:ext uri="{FF2B5EF4-FFF2-40B4-BE49-F238E27FC236}">
                  <a16:creationId xmlns:a16="http://schemas.microsoft.com/office/drawing/2014/main" id="{F10F054B-DF88-394E-8173-E72081F699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1341438"/>
              <a:ext cx="200660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11" descr="ATL60142E1">
              <a:hlinkClick r:id="rId7"/>
              <a:extLst>
                <a:ext uri="{FF2B5EF4-FFF2-40B4-BE49-F238E27FC236}">
                  <a16:creationId xmlns:a16="http://schemas.microsoft.com/office/drawing/2014/main" id="{11A39410-C9F0-8049-ABD2-897F7BBA04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463" y="4437063"/>
              <a:ext cx="2057400" cy="179387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2" name="Notched Right Arrow 1">
              <a:extLst>
                <a:ext uri="{FF2B5EF4-FFF2-40B4-BE49-F238E27FC236}">
                  <a16:creationId xmlns:a16="http://schemas.microsoft.com/office/drawing/2014/main" id="{744F702F-840C-724A-A4CC-CBF77920FA82}"/>
                </a:ext>
              </a:extLst>
            </p:cNvPr>
            <p:cNvSpPr>
              <a:spLocks noChangeArrowheads="1"/>
            </p:cNvSpPr>
            <p:nvPr/>
          </p:nvSpPr>
          <p:spPr bwMode="auto">
            <a:xfrm>
              <a:off x="5364163" y="2276475"/>
              <a:ext cx="792162" cy="360363"/>
            </a:xfrm>
            <a:prstGeom prst="notchedRightArrow">
              <a:avLst>
                <a:gd name="adj1" fmla="val 50000"/>
                <a:gd name="adj2" fmla="val 50000"/>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13" name="Notched Right Arrow 12">
              <a:extLst>
                <a:ext uri="{FF2B5EF4-FFF2-40B4-BE49-F238E27FC236}">
                  <a16:creationId xmlns:a16="http://schemas.microsoft.com/office/drawing/2014/main" id="{33485A32-8734-2C40-B6D4-E1B8F9371FC7}"/>
                </a:ext>
              </a:extLst>
            </p:cNvPr>
            <p:cNvSpPr>
              <a:spLocks noChangeArrowheads="1"/>
            </p:cNvSpPr>
            <p:nvPr/>
          </p:nvSpPr>
          <p:spPr bwMode="auto">
            <a:xfrm rot="3350650">
              <a:off x="6996112" y="3825876"/>
              <a:ext cx="792163" cy="360362"/>
            </a:xfrm>
            <a:prstGeom prst="notchedRightArrow">
              <a:avLst>
                <a:gd name="adj1" fmla="val 50000"/>
                <a:gd name="adj2" fmla="val 50000"/>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grpSp>
          <p:nvGrpSpPr>
            <p:cNvPr id="81929" name="Group 8">
              <a:extLst>
                <a:ext uri="{FF2B5EF4-FFF2-40B4-BE49-F238E27FC236}">
                  <a16:creationId xmlns:a16="http://schemas.microsoft.com/office/drawing/2014/main" id="{1AD1505C-38D7-0549-BB34-60B11D2D5812}"/>
                </a:ext>
              </a:extLst>
            </p:cNvPr>
            <p:cNvGrpSpPr>
              <a:grpSpLocks/>
            </p:cNvGrpSpPr>
            <p:nvPr/>
          </p:nvGrpSpPr>
          <p:grpSpPr bwMode="auto">
            <a:xfrm>
              <a:off x="2916238" y="4257675"/>
              <a:ext cx="3527425" cy="2195513"/>
              <a:chOff x="2915816" y="4256960"/>
              <a:chExt cx="3528392" cy="2196376"/>
            </a:xfrm>
          </p:grpSpPr>
          <p:pic>
            <p:nvPicPr>
              <p:cNvPr id="81931" name="Picture 2" descr="AA049737.png">
                <a:extLst>
                  <a:ext uri="{FF2B5EF4-FFF2-40B4-BE49-F238E27FC236}">
                    <a16:creationId xmlns:a16="http://schemas.microsoft.com/office/drawing/2014/main" id="{814DD21B-6E54-7B4A-B667-9F4D012BC3A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22614" y="5409088"/>
                <a:ext cx="521594" cy="72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3" descr="AA053820.png">
                <a:extLst>
                  <a:ext uri="{FF2B5EF4-FFF2-40B4-BE49-F238E27FC236}">
                    <a16:creationId xmlns:a16="http://schemas.microsoft.com/office/drawing/2014/main" id="{0250B801-0447-D949-B62A-EEE5A15A0FE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74542" y="5913144"/>
                <a:ext cx="432048" cy="54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3" name="Picture 4" descr="skd188803sdc.png">
                <a:extLst>
                  <a:ext uri="{FF2B5EF4-FFF2-40B4-BE49-F238E27FC236}">
                    <a16:creationId xmlns:a16="http://schemas.microsoft.com/office/drawing/2014/main" id="{AA95BE3C-C5BD-0843-BA8F-0C286F4A439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10446" y="4256960"/>
                <a:ext cx="1071451" cy="88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Picture 5" descr="skd186802sdc.png">
                <a:extLst>
                  <a:ext uri="{FF2B5EF4-FFF2-40B4-BE49-F238E27FC236}">
                    <a16:creationId xmlns:a16="http://schemas.microsoft.com/office/drawing/2014/main" id="{7A7798E8-FEED-0F4F-A1C8-7F156A44DA9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346551" y="4608720"/>
                <a:ext cx="720080" cy="77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5" name="Picture 6" descr="AA053792.png">
                <a:extLst>
                  <a:ext uri="{FF2B5EF4-FFF2-40B4-BE49-F238E27FC236}">
                    <a16:creationId xmlns:a16="http://schemas.microsoft.com/office/drawing/2014/main" id="{6AD6C409-3348-674A-9546-7C6C43364A3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54462" y="5553104"/>
                <a:ext cx="582386" cy="6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6" name="Picture 18">
                <a:extLst>
                  <a:ext uri="{FF2B5EF4-FFF2-40B4-BE49-F238E27FC236}">
                    <a16:creationId xmlns:a16="http://schemas.microsoft.com/office/drawing/2014/main" id="{3AD0DC8E-4CF9-DC4E-B044-D861E085DE4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915816" y="4797152"/>
                <a:ext cx="1421656"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Notched Right Arrow 21">
              <a:extLst>
                <a:ext uri="{FF2B5EF4-FFF2-40B4-BE49-F238E27FC236}">
                  <a16:creationId xmlns:a16="http://schemas.microsoft.com/office/drawing/2014/main" id="{6334827E-6872-AA4B-8E2B-7C65501A3E9D}"/>
                </a:ext>
              </a:extLst>
            </p:cNvPr>
            <p:cNvSpPr>
              <a:spLocks noChangeArrowheads="1"/>
            </p:cNvSpPr>
            <p:nvPr/>
          </p:nvSpPr>
          <p:spPr bwMode="auto">
            <a:xfrm rot="10800000">
              <a:off x="6059488" y="4973638"/>
              <a:ext cx="792162" cy="360362"/>
            </a:xfrm>
            <a:prstGeom prst="notchedRightArrow">
              <a:avLst>
                <a:gd name="adj1" fmla="val 50000"/>
                <a:gd name="adj2" fmla="val 50000"/>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1ED137EE-518A-A540-86E9-324E05A66E4C}"/>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Overcoming heterogeneity…</a:t>
            </a:r>
          </a:p>
        </p:txBody>
      </p:sp>
      <p:pic>
        <p:nvPicPr>
          <p:cNvPr id="83970" name="Picture 4">
            <a:extLst>
              <a:ext uri="{FF2B5EF4-FFF2-40B4-BE49-F238E27FC236}">
                <a16:creationId xmlns:a16="http://schemas.microsoft.com/office/drawing/2014/main" id="{9F43AC37-7328-8741-8EDB-0A265071B8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33463"/>
            <a:ext cx="9144000"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E290D3C5-960E-D246-A902-DBB0DE0AD66F}"/>
              </a:ext>
            </a:extLst>
          </p:cNvPr>
          <p:cNvSpPr>
            <a:spLocks noGrp="1" noChangeArrowheads="1"/>
          </p:cNvSpPr>
          <p:nvPr>
            <p:ph type="title"/>
          </p:nvPr>
        </p:nvSpPr>
        <p:spPr>
          <a:xfrm>
            <a:off x="0" y="28575"/>
            <a:ext cx="9144000" cy="952500"/>
          </a:xfrm>
        </p:spPr>
        <p:txBody>
          <a:bodyPr/>
          <a:lstStyle/>
          <a:p>
            <a:pPr algn="ctr" eaLnBrk="1" hangingPunct="1"/>
            <a:r>
              <a:rPr lang="en-US" altLang="en-US">
                <a:solidFill>
                  <a:srgbClr val="000000"/>
                </a:solidFill>
                <a:ea typeface="宋体" panose="02010600030101010101" pitchFamily="2" charset="-122"/>
              </a:rPr>
              <a:t>Typical (Compute) Grid Architecture</a:t>
            </a:r>
          </a:p>
        </p:txBody>
      </p:sp>
      <p:pic>
        <p:nvPicPr>
          <p:cNvPr id="86018" name="Picture 3">
            <a:extLst>
              <a:ext uri="{FF2B5EF4-FFF2-40B4-BE49-F238E27FC236}">
                <a16:creationId xmlns:a16="http://schemas.microsoft.com/office/drawing/2014/main" id="{6D79236B-F347-FB4C-8A47-3C083FC781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440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E76F6EA2-D32C-4644-88C5-4CCA25A7E100}"/>
              </a:ext>
            </a:extLst>
          </p:cNvPr>
          <p:cNvSpPr txBox="1">
            <a:spLocks noChangeArrowheads="1"/>
          </p:cNvSpPr>
          <p:nvPr/>
        </p:nvSpPr>
        <p:spPr bwMode="auto">
          <a:xfrm>
            <a:off x="468313" y="53101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400">
                <a:solidFill>
                  <a:srgbClr val="FF0000"/>
                </a:solidFill>
                <a:ea typeface="宋体" panose="02010600030101010101" pitchFamily="2" charset="-122"/>
              </a:rPr>
              <a:t>All sorted…?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FE7E540D-0110-8C48-AF07-5023A3199E77}"/>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Grid Standards</a:t>
            </a:r>
          </a:p>
        </p:txBody>
      </p:sp>
      <p:sp>
        <p:nvSpPr>
          <p:cNvPr id="88066" name="Rectangle 3">
            <a:extLst>
              <a:ext uri="{FF2B5EF4-FFF2-40B4-BE49-F238E27FC236}">
                <a16:creationId xmlns:a16="http://schemas.microsoft.com/office/drawing/2014/main" id="{BF5AC68C-B9CB-8345-894B-C246278AAE88}"/>
              </a:ext>
            </a:extLst>
          </p:cNvPr>
          <p:cNvSpPr>
            <a:spLocks noGrp="1" noChangeArrowheads="1"/>
          </p:cNvSpPr>
          <p:nvPr>
            <p:ph type="body" idx="1"/>
          </p:nvPr>
        </p:nvSpPr>
        <p:spPr>
          <a:xfrm>
            <a:off x="250825" y="1196975"/>
            <a:ext cx="6697663" cy="5327650"/>
          </a:xfrm>
        </p:spPr>
        <p:txBody>
          <a:bodyPr/>
          <a:lstStyle/>
          <a:p>
            <a:r>
              <a:rPr lang="en-US" altLang="en-US" b="1">
                <a:solidFill>
                  <a:srgbClr val="000000"/>
                </a:solidFill>
              </a:rPr>
              <a:t>Even increasing numbers and  ever decreasing understanding and acceptance/adoption  by implementers </a:t>
            </a:r>
          </a:p>
          <a:p>
            <a:pPr lvl="1"/>
            <a:r>
              <a:rPr lang="en-US" altLang="en-US" b="1">
                <a:solidFill>
                  <a:srgbClr val="000000"/>
                </a:solidFill>
              </a:rPr>
              <a:t>Global Grid Forum</a:t>
            </a:r>
          </a:p>
          <a:p>
            <a:pPr lvl="1"/>
            <a:r>
              <a:rPr lang="en-US" altLang="en-US" b="1">
                <a:solidFill>
                  <a:srgbClr val="000000"/>
                </a:solidFill>
              </a:rPr>
              <a:t>Open Grid Forum</a:t>
            </a:r>
          </a:p>
          <a:p>
            <a:pPr lvl="1"/>
            <a:r>
              <a:rPr lang="en-US" altLang="en-US" b="1">
                <a:solidFill>
                  <a:srgbClr val="000000"/>
                </a:solidFill>
              </a:rPr>
              <a:t>OASIS</a:t>
            </a:r>
          </a:p>
          <a:p>
            <a:pPr lvl="1"/>
            <a:r>
              <a:rPr lang="en-US" altLang="en-US" b="1">
                <a:solidFill>
                  <a:srgbClr val="000000"/>
                </a:solidFill>
              </a:rPr>
              <a:t>IETF</a:t>
            </a:r>
          </a:p>
          <a:p>
            <a:pPr lvl="1"/>
            <a:r>
              <a:rPr lang="en-US" altLang="en-US" b="1">
                <a:solidFill>
                  <a:srgbClr val="000000"/>
                </a:solidFill>
              </a:rPr>
              <a:t>W3C</a:t>
            </a:r>
          </a:p>
          <a:p>
            <a:pPr lvl="1"/>
            <a:r>
              <a:rPr lang="en-US" altLang="en-US" b="1">
                <a:solidFill>
                  <a:srgbClr val="000000"/>
                </a:solidFill>
              </a:rPr>
              <a:t>…</a:t>
            </a:r>
          </a:p>
          <a:p>
            <a:endParaRPr lang="en-US" altLang="en-US" b="1"/>
          </a:p>
          <a:p>
            <a:endParaRPr lang="en-AU" altLang="en-US"/>
          </a:p>
        </p:txBody>
      </p:sp>
      <p:pic>
        <p:nvPicPr>
          <p:cNvPr id="88067" name="Picture 1">
            <a:extLst>
              <a:ext uri="{FF2B5EF4-FFF2-40B4-BE49-F238E27FC236}">
                <a16:creationId xmlns:a16="http://schemas.microsoft.com/office/drawing/2014/main" id="{DBF0E64A-C744-954A-8353-8774DAF9EE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227138"/>
            <a:ext cx="19161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8" name="Picture 2">
            <a:extLst>
              <a:ext uri="{FF2B5EF4-FFF2-40B4-BE49-F238E27FC236}">
                <a16:creationId xmlns:a16="http://schemas.microsoft.com/office/drawing/2014/main" id="{70C6A782-BE1E-3044-9EBD-773F394462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9025" y="2090738"/>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3">
            <a:extLst>
              <a:ext uri="{FF2B5EF4-FFF2-40B4-BE49-F238E27FC236}">
                <a16:creationId xmlns:a16="http://schemas.microsoft.com/office/drawing/2014/main" id="{C43D8514-2E75-3340-BAF7-7C925C1C0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61138" y="3098800"/>
            <a:ext cx="24003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4">
            <a:extLst>
              <a:ext uri="{FF2B5EF4-FFF2-40B4-BE49-F238E27FC236}">
                <a16:creationId xmlns:a16="http://schemas.microsoft.com/office/drawing/2014/main" id="{BD45B134-83A5-EE45-8BAD-6C47A00AEC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5114925"/>
            <a:ext cx="15240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5">
            <a:extLst>
              <a:ext uri="{FF2B5EF4-FFF2-40B4-BE49-F238E27FC236}">
                <a16:creationId xmlns:a16="http://schemas.microsoft.com/office/drawing/2014/main" id="{384EF631-E433-7748-8E3F-04402DC1A7E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4035425"/>
            <a:ext cx="181292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Picture 6">
            <a:extLst>
              <a:ext uri="{FF2B5EF4-FFF2-40B4-BE49-F238E27FC236}">
                <a16:creationId xmlns:a16="http://schemas.microsoft.com/office/drawing/2014/main" id="{519A6C7B-9770-5949-976F-DBF82511EDF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4365625"/>
            <a:ext cx="49688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TextBox 1">
            <a:extLst>
              <a:ext uri="{FF2B5EF4-FFF2-40B4-BE49-F238E27FC236}">
                <a16:creationId xmlns:a16="http://schemas.microsoft.com/office/drawing/2014/main" id="{3649A936-CC34-7B41-A5DB-9C49C0129BD7}"/>
              </a:ext>
            </a:extLst>
          </p:cNvPr>
          <p:cNvSpPr txBox="1">
            <a:spLocks noChangeArrowheads="1"/>
          </p:cNvSpPr>
          <p:nvPr/>
        </p:nvSpPr>
        <p:spPr bwMode="auto">
          <a:xfrm>
            <a:off x="7019925" y="6021388"/>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r" eaLnBrk="1" hangingPunct="1">
              <a:spcBef>
                <a:spcPct val="0"/>
              </a:spcBef>
              <a:buFontTx/>
              <a:buNone/>
            </a:pPr>
            <a:r>
              <a:rPr lang="en-US" altLang="en-US" sz="1800">
                <a:solidFill>
                  <a:srgbClr val="FF0000"/>
                </a:solidFill>
                <a:latin typeface="Arial" panose="020B0604020202020204" pitchFamily="34" charset="0"/>
              </a:rPr>
              <a:t>+ many more…</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5FFB9EBA-669A-B24A-81D6-99602655FEC5}"/>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Grid Technologies… (~2002+)</a:t>
            </a:r>
          </a:p>
        </p:txBody>
      </p:sp>
      <p:sp>
        <p:nvSpPr>
          <p:cNvPr id="90114" name="Rectangle 3">
            <a:extLst>
              <a:ext uri="{FF2B5EF4-FFF2-40B4-BE49-F238E27FC236}">
                <a16:creationId xmlns:a16="http://schemas.microsoft.com/office/drawing/2014/main" id="{FC7E0D14-C4AA-3840-BF75-FF9A1AB7F714}"/>
              </a:ext>
            </a:extLst>
          </p:cNvPr>
          <p:cNvSpPr>
            <a:spLocks noGrp="1" noChangeArrowheads="1"/>
          </p:cNvSpPr>
          <p:nvPr>
            <p:ph type="body" idx="1"/>
          </p:nvPr>
        </p:nvSpPr>
        <p:spPr>
          <a:xfrm>
            <a:off x="250825" y="1196975"/>
            <a:ext cx="8893175" cy="5327650"/>
          </a:xfrm>
        </p:spPr>
        <p:txBody>
          <a:bodyPr/>
          <a:lstStyle/>
          <a:p>
            <a:r>
              <a:rPr lang="en-US" altLang="en-US" b="1">
                <a:solidFill>
                  <a:srgbClr val="000000"/>
                </a:solidFill>
              </a:rPr>
              <a:t>Globus Toolkit Project – </a:t>
            </a:r>
            <a:r>
              <a:rPr lang="en-US" altLang="en-US" b="1">
                <a:solidFill>
                  <a:srgbClr val="000000"/>
                </a:solidFill>
                <a:hlinkClick r:id="rId3"/>
              </a:rPr>
              <a:t>www.globus.org</a:t>
            </a:r>
            <a:r>
              <a:rPr lang="en-US" altLang="en-US" b="1">
                <a:solidFill>
                  <a:srgbClr val="000000"/>
                </a:solidFill>
              </a:rPr>
              <a:t> </a:t>
            </a:r>
          </a:p>
          <a:p>
            <a:pPr lvl="1"/>
            <a:r>
              <a:rPr lang="en-US" altLang="en-US" b="1">
                <a:solidFill>
                  <a:srgbClr val="000000"/>
                </a:solidFill>
              </a:rPr>
              <a:t>GT2 - Complex software system for large, scale distributed software systems development</a:t>
            </a:r>
          </a:p>
          <a:p>
            <a:pPr lvl="2"/>
            <a:r>
              <a:rPr lang="en-US" altLang="en-US" b="1">
                <a:solidFill>
                  <a:srgbClr val="000000"/>
                </a:solidFill>
              </a:rPr>
              <a:t>Physiology of the Grid (Foster et al) </a:t>
            </a:r>
            <a:r>
              <a:rPr lang="en-US" altLang="en-US" i="1">
                <a:solidFill>
                  <a:srgbClr val="000000"/>
                </a:solidFill>
                <a:hlinkClick r:id="rId4"/>
              </a:rPr>
              <a:t>www.globus.org/alliance/publications/papers/ogsa.pdf</a:t>
            </a:r>
            <a:endParaRPr lang="en-US" altLang="en-US" i="1">
              <a:solidFill>
                <a:srgbClr val="000000"/>
              </a:solidFill>
            </a:endParaRPr>
          </a:p>
          <a:p>
            <a:pPr lvl="3"/>
            <a:r>
              <a:rPr lang="en-US" altLang="en-US" i="1">
                <a:solidFill>
                  <a:srgbClr val="000000"/>
                </a:solidFill>
              </a:rPr>
              <a:t>The Open Grid Services Architecture</a:t>
            </a:r>
          </a:p>
          <a:p>
            <a:pPr lvl="2"/>
            <a:r>
              <a:rPr lang="en-US" altLang="en-US" b="1">
                <a:solidFill>
                  <a:srgbClr val="000000"/>
                </a:solidFill>
              </a:rPr>
              <a:t>The Anatomy of the Grid: Enabling Scalable Virtual Organizations  (Foster et al) </a:t>
            </a:r>
            <a:r>
              <a:rPr lang="en-US" altLang="en-US" b="1">
                <a:solidFill>
                  <a:srgbClr val="000000"/>
                </a:solidFill>
                <a:hlinkClick r:id="rId5"/>
              </a:rPr>
              <a:t>http://dl.acm.org/citation.cfm?id=1080667</a:t>
            </a:r>
            <a:r>
              <a:rPr lang="en-US" altLang="en-US" b="1">
                <a:solidFill>
                  <a:srgbClr val="000000"/>
                </a:solidFill>
              </a:rPr>
              <a:t> </a:t>
            </a:r>
          </a:p>
          <a:p>
            <a:pPr lvl="1"/>
            <a:r>
              <a:rPr lang="en-US" altLang="en-US" b="1">
                <a:solidFill>
                  <a:srgbClr val="000000"/>
                </a:solidFill>
              </a:rPr>
              <a:t>MANY MB of source code</a:t>
            </a:r>
          </a:p>
          <a:p>
            <a:pPr lvl="2"/>
            <a:r>
              <a:rPr lang="en-US" altLang="en-US" b="1">
                <a:solidFill>
                  <a:srgbClr val="000000"/>
                </a:solidFill>
              </a:rPr>
              <a:t>Many software engineers worked in making this </a:t>
            </a:r>
          </a:p>
          <a:p>
            <a:pPr lvl="3"/>
            <a:r>
              <a:rPr lang="en-US" altLang="en-US" b="1">
                <a:solidFill>
                  <a:srgbClr val="000000"/>
                </a:solidFill>
              </a:rPr>
              <a:t>and many more in making it work!!!</a:t>
            </a:r>
          </a:p>
          <a:p>
            <a:endParaRPr lang="en-US" altLang="en-US" b="1">
              <a:solidFill>
                <a:srgbClr val="000000"/>
              </a:solidFill>
            </a:endParaRPr>
          </a:p>
          <a:p>
            <a:endParaRPr lang="en-US" altLang="en-US" b="1"/>
          </a:p>
          <a:p>
            <a:endParaRPr lang="en-AU" altLang="en-US"/>
          </a:p>
        </p:txBody>
      </p:sp>
      <p:pic>
        <p:nvPicPr>
          <p:cNvPr id="90115" name="Picture 9">
            <a:extLst>
              <a:ext uri="{FF2B5EF4-FFF2-40B4-BE49-F238E27FC236}">
                <a16:creationId xmlns:a16="http://schemas.microsoft.com/office/drawing/2014/main" id="{2C22A40D-1194-604A-9C54-A519B127AAC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5565775"/>
            <a:ext cx="31670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9ADAEDDA-B46D-F64A-AFC9-5EE3C3116EB5}"/>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Grid Technologies… (~2004+)</a:t>
            </a:r>
          </a:p>
        </p:txBody>
      </p:sp>
      <p:sp>
        <p:nvSpPr>
          <p:cNvPr id="92162" name="Rectangle 3">
            <a:extLst>
              <a:ext uri="{FF2B5EF4-FFF2-40B4-BE49-F238E27FC236}">
                <a16:creationId xmlns:a16="http://schemas.microsoft.com/office/drawing/2014/main" id="{78FD6286-9D50-084A-9E6E-1621CAFCC929}"/>
              </a:ext>
            </a:extLst>
          </p:cNvPr>
          <p:cNvSpPr>
            <a:spLocks noGrp="1" noChangeArrowheads="1"/>
          </p:cNvSpPr>
          <p:nvPr>
            <p:ph type="body" idx="1"/>
          </p:nvPr>
        </p:nvSpPr>
        <p:spPr>
          <a:xfrm>
            <a:off x="107950" y="981075"/>
            <a:ext cx="6624638" cy="5327650"/>
          </a:xfrm>
        </p:spPr>
        <p:txBody>
          <a:bodyPr/>
          <a:lstStyle/>
          <a:p>
            <a:r>
              <a:rPr lang="en-US" altLang="en-US" b="1">
                <a:solidFill>
                  <a:srgbClr val="000000"/>
                </a:solidFill>
              </a:rPr>
              <a:t>Move to service-based approach</a:t>
            </a:r>
          </a:p>
          <a:p>
            <a:pPr lvl="2"/>
            <a:r>
              <a:rPr lang="en-US" altLang="en-US" b="1">
                <a:solidFill>
                  <a:srgbClr val="000000"/>
                </a:solidFill>
              </a:rPr>
              <a:t>The Open Grid Services Infrastructure (OGSI) </a:t>
            </a:r>
          </a:p>
          <a:p>
            <a:pPr lvl="2"/>
            <a:r>
              <a:rPr lang="en-US" altLang="en-US" i="1">
                <a:solidFill>
                  <a:srgbClr val="000000"/>
                </a:solidFill>
                <a:hlinkClick r:id="rId3"/>
              </a:rPr>
              <a:t>www.globus.org/toolkit/draft-ggf-</a:t>
            </a:r>
            <a:r>
              <a:rPr lang="en-US" altLang="en-US" b="1" i="1">
                <a:solidFill>
                  <a:srgbClr val="000000"/>
                </a:solidFill>
                <a:hlinkClick r:id="rId3"/>
              </a:rPr>
              <a:t>ogsi</a:t>
            </a:r>
            <a:r>
              <a:rPr lang="en-US" altLang="en-US" i="1">
                <a:solidFill>
                  <a:srgbClr val="000000"/>
                </a:solidFill>
                <a:hlinkClick r:id="rId3"/>
              </a:rPr>
              <a:t>-</a:t>
            </a:r>
            <a:r>
              <a:rPr lang="en-US" altLang="en-US" b="1" i="1">
                <a:solidFill>
                  <a:srgbClr val="000000"/>
                </a:solidFill>
                <a:hlinkClick r:id="rId3"/>
              </a:rPr>
              <a:t>grids</a:t>
            </a:r>
            <a:r>
              <a:rPr lang="en-US" altLang="en-US" i="1">
                <a:solidFill>
                  <a:srgbClr val="000000"/>
                </a:solidFill>
                <a:hlinkClick r:id="rId3"/>
              </a:rPr>
              <a:t>ervice-33_2003-06-27.pdf</a:t>
            </a:r>
            <a:r>
              <a:rPr lang="en-US" altLang="en-US">
                <a:solidFill>
                  <a:srgbClr val="000000"/>
                </a:solidFill>
              </a:rPr>
              <a:t> </a:t>
            </a:r>
            <a:endParaRPr lang="en-US" altLang="en-US" b="1">
              <a:solidFill>
                <a:srgbClr val="000000"/>
              </a:solidFill>
            </a:endParaRPr>
          </a:p>
          <a:p>
            <a:r>
              <a:rPr lang="en-US" altLang="en-US" b="1">
                <a:solidFill>
                  <a:srgbClr val="000000"/>
                </a:solidFill>
              </a:rPr>
              <a:t>GT3 – core technologies re-factored as “Grid Services”</a:t>
            </a:r>
          </a:p>
          <a:p>
            <a:pPr lvl="2"/>
            <a:r>
              <a:rPr lang="en-US" altLang="en-US" b="1">
                <a:solidFill>
                  <a:srgbClr val="000000"/>
                </a:solidFill>
              </a:rPr>
              <a:t>stateful Web services</a:t>
            </a:r>
          </a:p>
          <a:p>
            <a:pPr lvl="2"/>
            <a:r>
              <a:rPr lang="en-US" altLang="en-US" b="1">
                <a:solidFill>
                  <a:srgbClr val="000000"/>
                </a:solidFill>
              </a:rPr>
              <a:t>extension of Web services interfaces</a:t>
            </a:r>
          </a:p>
          <a:p>
            <a:pPr lvl="2"/>
            <a:r>
              <a:rPr lang="en-US" altLang="en-US" b="1">
                <a:solidFill>
                  <a:srgbClr val="000000"/>
                </a:solidFill>
              </a:rPr>
              <a:t>asynchronous notification of state change</a:t>
            </a:r>
          </a:p>
          <a:p>
            <a:pPr lvl="2"/>
            <a:r>
              <a:rPr lang="en-US" altLang="en-US" b="1">
                <a:solidFill>
                  <a:srgbClr val="000000"/>
                </a:solidFill>
              </a:rPr>
              <a:t>references to instances of services</a:t>
            </a:r>
          </a:p>
          <a:p>
            <a:pPr lvl="2"/>
            <a:r>
              <a:rPr lang="en-US" altLang="en-US" b="1">
                <a:solidFill>
                  <a:srgbClr val="000000"/>
                </a:solidFill>
              </a:rPr>
              <a:t>collections of service instances</a:t>
            </a:r>
          </a:p>
          <a:p>
            <a:pPr lvl="2"/>
            <a:r>
              <a:rPr lang="en-US" altLang="en-US" b="1">
                <a:solidFill>
                  <a:srgbClr val="000000"/>
                </a:solidFill>
              </a:rPr>
              <a:t>service state data augmenting  constraints of XML Schema definition</a:t>
            </a:r>
          </a:p>
          <a:p>
            <a:endParaRPr lang="en-US" altLang="en-US" b="1"/>
          </a:p>
          <a:p>
            <a:endParaRPr lang="en-US" altLang="en-US" b="1"/>
          </a:p>
          <a:p>
            <a:endParaRPr lang="en-AU" altLang="en-US"/>
          </a:p>
        </p:txBody>
      </p:sp>
      <p:pic>
        <p:nvPicPr>
          <p:cNvPr id="92163" name="Picture 2">
            <a:extLst>
              <a:ext uri="{FF2B5EF4-FFF2-40B4-BE49-F238E27FC236}">
                <a16:creationId xmlns:a16="http://schemas.microsoft.com/office/drawing/2014/main" id="{C91194DC-97CA-8B41-A64A-7A1E9E1274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2636838"/>
            <a:ext cx="29876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3">
            <a:extLst>
              <a:ext uri="{FF2B5EF4-FFF2-40B4-BE49-F238E27FC236}">
                <a16:creationId xmlns:a16="http://schemas.microsoft.com/office/drawing/2014/main" id="{D3979C8C-C36A-BC43-857C-4F4066791B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69100" y="1341438"/>
            <a:ext cx="23749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a:extLst>
              <a:ext uri="{FF2B5EF4-FFF2-40B4-BE49-F238E27FC236}">
                <a16:creationId xmlns:a16="http://schemas.microsoft.com/office/drawing/2014/main" id="{7CF44D68-84BF-6C46-A924-880DAD1FA82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5157788"/>
            <a:ext cx="259873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7A89BF9F-99AD-324E-A91A-6169CEE5867F}"/>
              </a:ext>
            </a:extLst>
          </p:cNvPr>
          <p:cNvSpPr>
            <a:spLocks noGrp="1" noChangeArrowheads="1"/>
          </p:cNvSpPr>
          <p:nvPr>
            <p:ph type="title"/>
          </p:nvPr>
        </p:nvSpPr>
        <p:spPr>
          <a:xfrm>
            <a:off x="468313" y="28575"/>
            <a:ext cx="8229600" cy="1143000"/>
          </a:xfrm>
        </p:spPr>
        <p:txBody>
          <a:bodyPr/>
          <a:lstStyle/>
          <a:p>
            <a:pPr algn="ctr" eaLnBrk="1" hangingPunct="1"/>
            <a:r>
              <a:rPr lang="en-US" altLang="en-US">
                <a:solidFill>
                  <a:srgbClr val="000000"/>
                </a:solidFill>
                <a:ea typeface="宋体" panose="02010600030101010101" pitchFamily="2" charset="-122"/>
              </a:rPr>
              <a:t>Grid Technologies… (~2009+)</a:t>
            </a:r>
          </a:p>
        </p:txBody>
      </p:sp>
      <p:sp>
        <p:nvSpPr>
          <p:cNvPr id="94210" name="Rectangle 3">
            <a:extLst>
              <a:ext uri="{FF2B5EF4-FFF2-40B4-BE49-F238E27FC236}">
                <a16:creationId xmlns:a16="http://schemas.microsoft.com/office/drawing/2014/main" id="{7D75309D-5AF7-3540-989F-F94782A70DBD}"/>
              </a:ext>
            </a:extLst>
          </p:cNvPr>
          <p:cNvSpPr>
            <a:spLocks noGrp="1" noChangeArrowheads="1"/>
          </p:cNvSpPr>
          <p:nvPr>
            <p:ph type="body" idx="1"/>
          </p:nvPr>
        </p:nvSpPr>
        <p:spPr>
          <a:xfrm>
            <a:off x="107950" y="981075"/>
            <a:ext cx="9036050" cy="5040313"/>
          </a:xfrm>
        </p:spPr>
        <p:txBody>
          <a:bodyPr/>
          <a:lstStyle/>
          <a:p>
            <a:r>
              <a:rPr lang="en-US" altLang="en-US" b="1">
                <a:solidFill>
                  <a:srgbClr val="000000"/>
                </a:solidFill>
              </a:rPr>
              <a:t>Complete reassessment of OGSI approach to be “purer” web services</a:t>
            </a:r>
          </a:p>
          <a:p>
            <a:pPr lvl="1"/>
            <a:r>
              <a:rPr lang="en-US" altLang="en-US" b="1">
                <a:solidFill>
                  <a:srgbClr val="000000"/>
                </a:solidFill>
              </a:rPr>
              <a:t>Web service resource framework (WSRF)</a:t>
            </a:r>
          </a:p>
          <a:p>
            <a:pPr lvl="1"/>
            <a:r>
              <a:rPr lang="en-US" altLang="en-US" b="1">
                <a:solidFill>
                  <a:srgbClr val="000000"/>
                </a:solidFill>
              </a:rPr>
              <a:t>GT4 implemented this</a:t>
            </a:r>
          </a:p>
          <a:p>
            <a:pPr lvl="2" algn="r"/>
            <a:r>
              <a:rPr lang="en-US" altLang="en-US" b="1">
                <a:solidFill>
                  <a:srgbClr val="000000"/>
                </a:solidFill>
              </a:rPr>
              <a:t>Many software engineers hardened their skill sets using this (is one nice way of putting it!!!!)</a:t>
            </a:r>
          </a:p>
          <a:p>
            <a:pPr lvl="2" algn="r">
              <a:buFontTx/>
              <a:buNone/>
            </a:pPr>
            <a:r>
              <a:rPr lang="en-US" altLang="en-US" sz="1400" i="1">
                <a:solidFill>
                  <a:srgbClr val="000000"/>
                </a:solidFill>
              </a:rPr>
              <a:t>The only way to make software secure, reliable, and fast is to make it small</a:t>
            </a:r>
          </a:p>
          <a:p>
            <a:pPr lvl="2" algn="r">
              <a:buFontTx/>
              <a:buNone/>
            </a:pPr>
            <a:r>
              <a:rPr lang="en-US" altLang="en-US" sz="1400" i="1">
                <a:solidFill>
                  <a:srgbClr val="000000"/>
                </a:solidFill>
              </a:rPr>
              <a:t>AS Tanenbaum </a:t>
            </a:r>
            <a:endParaRPr lang="en-US" altLang="en-US" b="1">
              <a:solidFill>
                <a:srgbClr val="000000"/>
              </a:solidFill>
            </a:endParaRPr>
          </a:p>
          <a:p>
            <a:r>
              <a:rPr lang="en-US" altLang="en-US" b="1">
                <a:solidFill>
                  <a:srgbClr val="000000"/>
                </a:solidFill>
              </a:rPr>
              <a:t>Also MANY other standards and efforts …</a:t>
            </a:r>
          </a:p>
          <a:p>
            <a:pPr lvl="1"/>
            <a:r>
              <a:rPr lang="en-US" altLang="en-US" b="1">
                <a:solidFill>
                  <a:srgbClr val="000000"/>
                </a:solidFill>
              </a:rPr>
              <a:t>Business and commercial drivers</a:t>
            </a:r>
          </a:p>
          <a:p>
            <a:pPr lvl="2"/>
            <a:r>
              <a:rPr lang="en-US" altLang="en-US" b="1">
                <a:solidFill>
                  <a:srgbClr val="000000"/>
                </a:solidFill>
              </a:rPr>
              <a:t>Vendors shaping standards to their commercial advantage</a:t>
            </a:r>
          </a:p>
          <a:p>
            <a:pPr lvl="1"/>
            <a:endParaRPr lang="en-US" altLang="en-US" b="1">
              <a:solidFill>
                <a:srgbClr val="000000"/>
              </a:solidFill>
            </a:endParaRPr>
          </a:p>
          <a:p>
            <a:pPr lvl="1"/>
            <a:endParaRPr lang="en-US" altLang="en-US" b="1">
              <a:solidFill>
                <a:srgbClr val="000000"/>
              </a:solidFill>
            </a:endParaRPr>
          </a:p>
          <a:p>
            <a:pPr lvl="1"/>
            <a:endParaRPr lang="en-US" altLang="en-US" b="1">
              <a:solidFill>
                <a:srgbClr val="000000"/>
              </a:solidFill>
            </a:endParaRPr>
          </a:p>
          <a:p>
            <a:endParaRPr lang="en-US" altLang="en-US" b="1"/>
          </a:p>
          <a:p>
            <a:endParaRPr lang="en-US" altLang="en-US" b="1"/>
          </a:p>
          <a:p>
            <a:endParaRPr lang="en-AU" altLang="en-US"/>
          </a:p>
        </p:txBody>
      </p:sp>
      <p:pic>
        <p:nvPicPr>
          <p:cNvPr id="94211" name="Picture 4">
            <a:extLst>
              <a:ext uri="{FF2B5EF4-FFF2-40B4-BE49-F238E27FC236}">
                <a16:creationId xmlns:a16="http://schemas.microsoft.com/office/drawing/2014/main" id="{260BFAE8-C8D0-DF49-A3A2-B3D551487E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5300663"/>
            <a:ext cx="198596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3D731684-0F14-7841-97E7-DDA364A8E31D}"/>
              </a:ext>
            </a:extLst>
          </p:cNvPr>
          <p:cNvSpPr>
            <a:spLocks noGrp="1" noChangeArrowheads="1"/>
          </p:cNvSpPr>
          <p:nvPr>
            <p:ph type="title"/>
          </p:nvPr>
        </p:nvSpPr>
        <p:spPr>
          <a:xfrm>
            <a:off x="0" y="28575"/>
            <a:ext cx="9144000" cy="736600"/>
          </a:xfrm>
        </p:spPr>
        <p:txBody>
          <a:bodyPr/>
          <a:lstStyle/>
          <a:p>
            <a:pPr algn="ctr" eaLnBrk="1" hangingPunct="1"/>
            <a:r>
              <a:rPr lang="en-US" altLang="en-US" sz="2800">
                <a:solidFill>
                  <a:srgbClr val="000000"/>
                </a:solidFill>
                <a:ea typeface="宋体" panose="02010600030101010101" pitchFamily="2" charset="-122"/>
              </a:rPr>
              <a:t>Flux of Web Service Standards (simplified!!!)</a:t>
            </a:r>
          </a:p>
        </p:txBody>
      </p:sp>
      <p:pic>
        <p:nvPicPr>
          <p:cNvPr id="96258" name="Picture 1">
            <a:extLst>
              <a:ext uri="{FF2B5EF4-FFF2-40B4-BE49-F238E27FC236}">
                <a16:creationId xmlns:a16="http://schemas.microsoft.com/office/drawing/2014/main" id="{29AFBEF0-1D00-1947-A1BC-12E80AC73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 y="692150"/>
            <a:ext cx="9140825"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3D55DDBE-144A-2B46-8A90-80DCE4CE157A}"/>
              </a:ext>
            </a:extLst>
          </p:cNvPr>
          <p:cNvSpPr>
            <a:spLocks noGrp="1" noChangeArrowheads="1"/>
          </p:cNvSpPr>
          <p:nvPr>
            <p:ph type="title"/>
          </p:nvPr>
        </p:nvSpPr>
        <p:spPr>
          <a:xfrm>
            <a:off x="0" y="28575"/>
            <a:ext cx="9144000" cy="952500"/>
          </a:xfrm>
        </p:spPr>
        <p:txBody>
          <a:bodyPr/>
          <a:lstStyle/>
          <a:p>
            <a:r>
              <a:rPr lang="en-US" altLang="en-US" sz="2400" i="1">
                <a:solidFill>
                  <a:srgbClr val="000000"/>
                </a:solidFill>
              </a:rPr>
              <a:t>The nice thing about standards is that you have so many to choose from…</a:t>
            </a:r>
          </a:p>
        </p:txBody>
      </p:sp>
      <p:sp>
        <p:nvSpPr>
          <p:cNvPr id="98306" name="Rectangle 3">
            <a:extLst>
              <a:ext uri="{FF2B5EF4-FFF2-40B4-BE49-F238E27FC236}">
                <a16:creationId xmlns:a16="http://schemas.microsoft.com/office/drawing/2014/main" id="{80CCA9D2-B074-5644-B0E3-B53DF4CA48FD}"/>
              </a:ext>
            </a:extLst>
          </p:cNvPr>
          <p:cNvSpPr>
            <a:spLocks noGrp="1" noChangeArrowheads="1"/>
          </p:cNvSpPr>
          <p:nvPr>
            <p:ph type="body" idx="1"/>
          </p:nvPr>
        </p:nvSpPr>
        <p:spPr>
          <a:xfrm>
            <a:off x="107950" y="981075"/>
            <a:ext cx="9036050" cy="5040313"/>
          </a:xfrm>
        </p:spPr>
        <p:txBody>
          <a:bodyPr/>
          <a:lstStyle/>
          <a:p>
            <a:pPr lvl="1"/>
            <a:endParaRPr lang="en-US" altLang="en-US" b="1"/>
          </a:p>
          <a:p>
            <a:endParaRPr lang="en-US" altLang="en-US" b="1"/>
          </a:p>
          <a:p>
            <a:endParaRPr lang="en-US" altLang="en-US" b="1"/>
          </a:p>
          <a:p>
            <a:endParaRPr lang="en-AU" altLang="en-US"/>
          </a:p>
        </p:txBody>
      </p:sp>
      <p:sp>
        <p:nvSpPr>
          <p:cNvPr id="98307" name="TextBox 1">
            <a:extLst>
              <a:ext uri="{FF2B5EF4-FFF2-40B4-BE49-F238E27FC236}">
                <a16:creationId xmlns:a16="http://schemas.microsoft.com/office/drawing/2014/main" id="{7935FC98-BCAB-2746-9F7C-BFF7778388E7}"/>
              </a:ext>
            </a:extLst>
          </p:cNvPr>
          <p:cNvSpPr txBox="1">
            <a:spLocks noChangeArrowheads="1"/>
          </p:cNvSpPr>
          <p:nvPr/>
        </p:nvSpPr>
        <p:spPr bwMode="auto">
          <a:xfrm>
            <a:off x="0" y="836613"/>
            <a:ext cx="9144000"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marL="0" lvl="3" eaLnBrk="1" hangingPunct="1">
              <a:spcBef>
                <a:spcPct val="0"/>
              </a:spcBef>
              <a:buFontTx/>
              <a:buNone/>
            </a:pPr>
            <a:r>
              <a:rPr lang="en-US" altLang="en-US" sz="1500" b="1" i="1">
                <a:solidFill>
                  <a:srgbClr val="0033CC"/>
                </a:solidFill>
                <a:latin typeface="Arial" panose="020B0604020202020204" pitchFamily="34" charset="0"/>
              </a:rPr>
              <a:t>The development of robust Grid security infrastructures is very much dependent upon agreements on technologies and practices. Standardisation plays an extremely important role in this regard. With the move of the Grid community towards web services and service-oriented architectures, web service security standards and their associated implementations are crucial. </a:t>
            </a:r>
            <a:r>
              <a:rPr lang="en-US" altLang="en-US" sz="1500" b="1" i="1">
                <a:solidFill>
                  <a:srgbClr val="FF0000"/>
                </a:solidFill>
                <a:latin typeface="Arial" panose="020B0604020202020204" pitchFamily="34" charset="0"/>
              </a:rPr>
              <a:t>Unfortunately it is the case that a multitude of specifications and proposals for web service standards have been promised and put forward, or merely promised</a:t>
            </a:r>
            <a:r>
              <a:rPr lang="en-US" altLang="en-US" sz="1500" b="1" i="1">
                <a:solidFill>
                  <a:srgbClr val="FFFF00"/>
                </a:solidFill>
                <a:latin typeface="Arial" panose="020B0604020202020204" pitchFamily="34" charset="0"/>
              </a:rPr>
              <a:t>. </a:t>
            </a:r>
            <a:r>
              <a:rPr lang="en-US" altLang="en-US" sz="1500" b="1" i="1">
                <a:solidFill>
                  <a:srgbClr val="0033CC"/>
                </a:solidFill>
                <a:latin typeface="Arial" panose="020B0604020202020204" pitchFamily="34" charset="0"/>
              </a:rPr>
              <a:t>There are often cases of web service standards covering similar topics resulting in multiple competing specifications such as WS-Notifications and WS-Eventing; WS-ReliableMessaging and WS-Reliability; WS-Orchestration, WS-Co-ordination and WS-Choreography, along with the many varieties of workflow or business process languages that have been put forward to name but a few examples of the issues in the proliferation of web service standards. It is also the case that at the time of writing, many web services standards are only in working draft or draft status, often with no associated implementations or acknowledged conformance or interoperability definitions. Claiming conformance or compliance to a particular web service standard is thus often not possible (or meaningful!).</a:t>
            </a:r>
          </a:p>
          <a:p>
            <a:pPr marL="0" lvl="3" eaLnBrk="1" hangingPunct="1">
              <a:spcBef>
                <a:spcPct val="0"/>
              </a:spcBef>
              <a:buFontTx/>
              <a:buNone/>
            </a:pPr>
            <a:endParaRPr lang="en-US" altLang="en-US" sz="1500" b="1" i="1">
              <a:solidFill>
                <a:srgbClr val="FFFF00"/>
              </a:solidFill>
              <a:latin typeface="Arial" panose="020B0604020202020204" pitchFamily="34" charset="0"/>
            </a:endParaRPr>
          </a:p>
          <a:p>
            <a:pPr marL="0" lvl="3" eaLnBrk="1" hangingPunct="1">
              <a:spcBef>
                <a:spcPct val="0"/>
              </a:spcBef>
              <a:buFontTx/>
              <a:buNone/>
            </a:pPr>
            <a:r>
              <a:rPr lang="en-US" altLang="en-US" sz="1500" b="1" i="1">
                <a:solidFill>
                  <a:srgbClr val="0033CC"/>
                </a:solidFill>
                <a:latin typeface="Arial" panose="020B0604020202020204" pitchFamily="34" charset="0"/>
              </a:rPr>
              <a:t>It is also apparent that </a:t>
            </a:r>
            <a:r>
              <a:rPr lang="en-US" altLang="en-US" sz="1500" b="1" i="1">
                <a:solidFill>
                  <a:srgbClr val="FF0000"/>
                </a:solidFill>
                <a:latin typeface="Arial" panose="020B0604020202020204" pitchFamily="34" charset="0"/>
              </a:rPr>
              <a:t>although many standards use the common prefix “WS-”, this does not mean that there is an agreed WS-Architecture</a:t>
            </a:r>
            <a:r>
              <a:rPr lang="en-US" altLang="en-US" sz="1500" b="1" i="1">
                <a:solidFill>
                  <a:srgbClr val="FFFF00"/>
                </a:solidFill>
                <a:latin typeface="Arial" panose="020B0604020202020204" pitchFamily="34" charset="0"/>
              </a:rPr>
              <a:t>. </a:t>
            </a:r>
            <a:r>
              <a:rPr lang="en-US" altLang="en-US" sz="1500" b="1" i="1">
                <a:solidFill>
                  <a:srgbClr val="0033CC"/>
                </a:solidFill>
                <a:latin typeface="Arial" panose="020B0604020202020204" pitchFamily="34" charset="0"/>
              </a:rPr>
              <a:t>This stems from a variety of reasons: vendor and commercial issues; political aspects and also the different bodies involved. For example the Internet Engineering Task Force (IETF) (www.ietf.org); the World Wide Web Consortium (W3C) (www.w3.org); the Organization for the Advancement of Structured Information Standards (OASIS) (www.oasis-open.org); and the Web Services Interoperability Organization (WS-I) (www.ws-i.org) are some of the most prominent bodies. The consequence of this profusion of standards and standards making bodies, and the lack of consensus on the core web service architecture, impacts directly upon development of Grid standards, architectures and associated implementations and middleware.</a:t>
            </a:r>
          </a:p>
          <a:p>
            <a:pPr marL="0" lvl="3" eaLnBrk="1" hangingPunct="1">
              <a:spcBef>
                <a:spcPct val="0"/>
              </a:spcBef>
              <a:buFontTx/>
              <a:buNone/>
            </a:pPr>
            <a:r>
              <a:rPr lang="en-US" altLang="en-US" sz="1500" b="1" i="1">
                <a:solidFill>
                  <a:srgbClr val="0033CC"/>
                </a:solidFill>
                <a:latin typeface="Arial" panose="020B0604020202020204" pitchFamily="34" charset="0"/>
              </a:rPr>
              <a:t>		           </a:t>
            </a:r>
            <a:r>
              <a:rPr lang="en-US" altLang="en-US" sz="2000" b="1" i="1">
                <a:solidFill>
                  <a:srgbClr val="0033CC"/>
                </a:solidFill>
                <a:latin typeface="Arial" panose="020B0604020202020204" pitchFamily="34" charset="0"/>
              </a:rPr>
              <a:t>Me: Grid Security : Practices, Middleware and Outlook</a:t>
            </a:r>
            <a:endParaRPr lang="en-US" altLang="en-US" b="1" i="1">
              <a:solidFill>
                <a:srgbClr val="0033CC"/>
              </a:solidFill>
              <a:latin typeface="Arial" panose="020B0604020202020204" pitchFamily="34"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2">
            <a:extLst>
              <a:ext uri="{FF2B5EF4-FFF2-40B4-BE49-F238E27FC236}">
                <a16:creationId xmlns:a16="http://schemas.microsoft.com/office/drawing/2014/main" id="{8E751566-0597-4846-9E37-AC1AAA1C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117475"/>
            <a:ext cx="5345112" cy="60563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0354" name="Text Box 3">
            <a:extLst>
              <a:ext uri="{FF2B5EF4-FFF2-40B4-BE49-F238E27FC236}">
                <a16:creationId xmlns:a16="http://schemas.microsoft.com/office/drawing/2014/main" id="{F893CB18-DB0B-8847-A6DB-9AE08D500D46}"/>
              </a:ext>
            </a:extLst>
          </p:cNvPr>
          <p:cNvSpPr txBox="1">
            <a:spLocks noChangeArrowheads="1"/>
          </p:cNvSpPr>
          <p:nvPr/>
        </p:nvSpPr>
        <p:spPr bwMode="auto">
          <a:xfrm>
            <a:off x="6084888" y="4870450"/>
            <a:ext cx="13668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800" b="1">
                <a:solidFill>
                  <a:srgbClr val="800000"/>
                </a:solidFill>
                <a:latin typeface="Verdana" panose="020B0604030504040204" pitchFamily="34" charset="0"/>
              </a:rPr>
              <a:t>CeSC (Cambridge)</a:t>
            </a:r>
            <a:endParaRPr lang="en-US" altLang="en-US" sz="800" b="1">
              <a:solidFill>
                <a:srgbClr val="800000"/>
              </a:solidFill>
              <a:latin typeface="Verdana" panose="020B0604030504040204" pitchFamily="34" charset="0"/>
            </a:endParaRPr>
          </a:p>
        </p:txBody>
      </p:sp>
      <p:sp>
        <p:nvSpPr>
          <p:cNvPr id="100355" name="AutoShape 4">
            <a:extLst>
              <a:ext uri="{FF2B5EF4-FFF2-40B4-BE49-F238E27FC236}">
                <a16:creationId xmlns:a16="http://schemas.microsoft.com/office/drawing/2014/main" id="{FB3BB788-152E-E841-8CFE-D095F4B175BF}"/>
              </a:ext>
            </a:extLst>
          </p:cNvPr>
          <p:cNvSpPr>
            <a:spLocks noChangeArrowheads="1"/>
          </p:cNvSpPr>
          <p:nvPr/>
        </p:nvSpPr>
        <p:spPr bwMode="auto">
          <a:xfrm>
            <a:off x="6084888" y="4943475"/>
            <a:ext cx="71437" cy="71438"/>
          </a:xfrm>
          <a:prstGeom prst="octagon">
            <a:avLst>
              <a:gd name="adj" fmla="val 29287"/>
            </a:avLst>
          </a:prstGeom>
          <a:solidFill>
            <a:srgbClr val="003399"/>
          </a:solidFill>
          <a:ln w="9525">
            <a:solidFill>
              <a:schemeClr val="tx1"/>
            </a:solidFill>
            <a:miter lim="800000"/>
            <a:headEnd/>
            <a:tailEnd/>
          </a:ln>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266245" name="AutoShape 5">
            <a:extLst>
              <a:ext uri="{FF2B5EF4-FFF2-40B4-BE49-F238E27FC236}">
                <a16:creationId xmlns:a16="http://schemas.microsoft.com/office/drawing/2014/main" id="{579D4B0C-5354-474A-9D5F-F3363C829F7D}"/>
              </a:ext>
            </a:extLst>
          </p:cNvPr>
          <p:cNvSpPr>
            <a:spLocks noChangeArrowheads="1"/>
          </p:cNvSpPr>
          <p:nvPr/>
        </p:nvSpPr>
        <p:spPr bwMode="auto">
          <a:xfrm>
            <a:off x="6372225" y="477838"/>
            <a:ext cx="1658938" cy="720725"/>
          </a:xfrm>
          <a:prstGeom prst="wedgeRoundRectCallout">
            <a:avLst>
              <a:gd name="adj1" fmla="val -122630"/>
              <a:gd name="adj2" fmla="val 210134"/>
              <a:gd name="adj3" fmla="val 16667"/>
            </a:avLst>
          </a:prstGeom>
          <a:gradFill rotWithShape="1">
            <a:gsLst>
              <a:gs pos="0">
                <a:srgbClr val="FFFFFF"/>
              </a:gs>
              <a:gs pos="100000">
                <a:schemeClr val="accent2"/>
              </a:gs>
            </a:gsLst>
            <a:lin ang="5400000" scaled="1"/>
          </a:gra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e-Science Institute</a:t>
            </a:r>
            <a:endParaRPr lang="en-US" altLang="en-US" sz="1800">
              <a:solidFill>
                <a:schemeClr val="tx1"/>
              </a:solidFill>
              <a:latin typeface="Verdana" panose="020B0604030504040204" pitchFamily="34" charset="0"/>
            </a:endParaRPr>
          </a:p>
        </p:txBody>
      </p:sp>
      <p:sp>
        <p:nvSpPr>
          <p:cNvPr id="266246" name="AutoShape 6">
            <a:extLst>
              <a:ext uri="{FF2B5EF4-FFF2-40B4-BE49-F238E27FC236}">
                <a16:creationId xmlns:a16="http://schemas.microsoft.com/office/drawing/2014/main" id="{E646E982-789C-EF40-90D0-E72A1F7A983D}"/>
              </a:ext>
            </a:extLst>
          </p:cNvPr>
          <p:cNvSpPr>
            <a:spLocks noChangeArrowheads="1"/>
          </p:cNvSpPr>
          <p:nvPr/>
        </p:nvSpPr>
        <p:spPr bwMode="auto">
          <a:xfrm>
            <a:off x="7380288" y="3286125"/>
            <a:ext cx="1584325" cy="1241425"/>
          </a:xfrm>
          <a:prstGeom prst="wedgeRoundRectCallout">
            <a:avLst>
              <a:gd name="adj1" fmla="val -192685"/>
              <a:gd name="adj2" fmla="val 116880"/>
              <a:gd name="adj3" fmla="val 16667"/>
            </a:avLst>
          </a:prstGeom>
          <a:solidFill>
            <a:schemeClr val="folHlink"/>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Grid Operations</a:t>
            </a:r>
          </a:p>
          <a:p>
            <a:pPr algn="ctr" eaLnBrk="1" hangingPunct="1">
              <a:spcBef>
                <a:spcPct val="0"/>
              </a:spcBef>
              <a:buFontTx/>
              <a:buNone/>
            </a:pPr>
            <a:r>
              <a:rPr lang="en-GB" altLang="en-US" sz="1800">
                <a:solidFill>
                  <a:schemeClr val="tx1"/>
                </a:solidFill>
                <a:latin typeface="Verdana" panose="020B0604030504040204" pitchFamily="34" charset="0"/>
              </a:rPr>
              <a:t>Support</a:t>
            </a:r>
          </a:p>
          <a:p>
            <a:pPr algn="ctr" eaLnBrk="1" hangingPunct="1">
              <a:spcBef>
                <a:spcPct val="0"/>
              </a:spcBef>
              <a:buFontTx/>
              <a:buNone/>
            </a:pPr>
            <a:r>
              <a:rPr lang="en-GB" altLang="en-US" sz="1800">
                <a:solidFill>
                  <a:schemeClr val="tx1"/>
                </a:solidFill>
                <a:latin typeface="Verdana" panose="020B0604030504040204" pitchFamily="34" charset="0"/>
              </a:rPr>
              <a:t>Centre</a:t>
            </a:r>
            <a:endParaRPr lang="en-US" altLang="en-US" sz="1800">
              <a:solidFill>
                <a:schemeClr val="tx1"/>
              </a:solidFill>
              <a:latin typeface="Verdana" panose="020B0604030504040204" pitchFamily="34" charset="0"/>
            </a:endParaRPr>
          </a:p>
        </p:txBody>
      </p:sp>
      <p:sp>
        <p:nvSpPr>
          <p:cNvPr id="266247" name="AutoShape 7">
            <a:extLst>
              <a:ext uri="{FF2B5EF4-FFF2-40B4-BE49-F238E27FC236}">
                <a16:creationId xmlns:a16="http://schemas.microsoft.com/office/drawing/2014/main" id="{C85F483E-B609-4A46-AC52-B8187207B854}"/>
              </a:ext>
            </a:extLst>
          </p:cNvPr>
          <p:cNvSpPr>
            <a:spLocks noChangeArrowheads="1"/>
          </p:cNvSpPr>
          <p:nvPr/>
        </p:nvSpPr>
        <p:spPr bwMode="auto">
          <a:xfrm>
            <a:off x="6804025" y="4799013"/>
            <a:ext cx="2339975" cy="863600"/>
          </a:xfrm>
          <a:prstGeom prst="wedgeRoundRectCallout">
            <a:avLst>
              <a:gd name="adj1" fmla="val -77343"/>
              <a:gd name="adj2" fmla="val -22977"/>
              <a:gd name="adj3" fmla="val 16667"/>
            </a:avLst>
          </a:prstGeom>
          <a:solidFill>
            <a:srgbClr val="FFFF0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600">
                <a:solidFill>
                  <a:schemeClr val="tx1"/>
                </a:solidFill>
                <a:latin typeface="Verdana" panose="020B0604030504040204" pitchFamily="34" charset="0"/>
              </a:rPr>
              <a:t>National Institute</a:t>
            </a:r>
          </a:p>
          <a:p>
            <a:pPr algn="ctr" eaLnBrk="1" hangingPunct="1">
              <a:spcBef>
                <a:spcPct val="0"/>
              </a:spcBef>
              <a:buFontTx/>
              <a:buNone/>
            </a:pPr>
            <a:r>
              <a:rPr lang="en-GB" altLang="en-US" sz="1600">
                <a:solidFill>
                  <a:schemeClr val="tx1"/>
                </a:solidFill>
                <a:latin typeface="Verdana" panose="020B0604030504040204" pitchFamily="34" charset="0"/>
              </a:rPr>
              <a:t>for </a:t>
            </a:r>
            <a:r>
              <a:rPr lang="en-US" altLang="en-US" sz="1600">
                <a:solidFill>
                  <a:schemeClr val="tx1"/>
                </a:solidFill>
                <a:latin typeface="Verdana" panose="020B0604030504040204" pitchFamily="34" charset="0"/>
              </a:rPr>
              <a:t>Environmental</a:t>
            </a:r>
            <a:br>
              <a:rPr lang="en-US" altLang="en-US" sz="1600">
                <a:solidFill>
                  <a:schemeClr val="tx1"/>
                </a:solidFill>
                <a:latin typeface="Verdana" panose="020B0604030504040204" pitchFamily="34" charset="0"/>
              </a:rPr>
            </a:br>
            <a:r>
              <a:rPr lang="en-US" altLang="en-US" sz="1600">
                <a:solidFill>
                  <a:schemeClr val="tx1"/>
                </a:solidFill>
                <a:latin typeface="Verdana" panose="020B0604030504040204" pitchFamily="34" charset="0"/>
              </a:rPr>
              <a:t>e-Science</a:t>
            </a:r>
          </a:p>
        </p:txBody>
      </p:sp>
      <p:grpSp>
        <p:nvGrpSpPr>
          <p:cNvPr id="266248" name="Group 8">
            <a:extLst>
              <a:ext uri="{FF2B5EF4-FFF2-40B4-BE49-F238E27FC236}">
                <a16:creationId xmlns:a16="http://schemas.microsoft.com/office/drawing/2014/main" id="{C1E3248E-74F0-2747-B17D-AC7A69E0A75F}"/>
              </a:ext>
            </a:extLst>
          </p:cNvPr>
          <p:cNvGrpSpPr>
            <a:grpSpLocks/>
          </p:cNvGrpSpPr>
          <p:nvPr/>
        </p:nvGrpSpPr>
        <p:grpSpPr bwMode="auto">
          <a:xfrm>
            <a:off x="1763713" y="693738"/>
            <a:ext cx="3313112" cy="1765300"/>
            <a:chOff x="1429" y="527"/>
            <a:chExt cx="1790" cy="1112"/>
          </a:xfrm>
        </p:grpSpPr>
        <p:sp>
          <p:nvSpPr>
            <p:cNvPr id="100405" name="Line 9">
              <a:extLst>
                <a:ext uri="{FF2B5EF4-FFF2-40B4-BE49-F238E27FC236}">
                  <a16:creationId xmlns:a16="http://schemas.microsoft.com/office/drawing/2014/main" id="{DDA5D68C-E396-8E46-9BFF-A48D096A5A8A}"/>
                </a:ext>
              </a:extLst>
            </p:cNvPr>
            <p:cNvSpPr>
              <a:spLocks noChangeShapeType="1"/>
            </p:cNvSpPr>
            <p:nvPr/>
          </p:nvSpPr>
          <p:spPr bwMode="auto">
            <a:xfrm flipV="1">
              <a:off x="2901" y="1548"/>
              <a:ext cx="318" cy="91"/>
            </a:xfrm>
            <a:prstGeom prst="line">
              <a:avLst/>
            </a:prstGeom>
            <a:noFill/>
            <a:ln w="381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406" name="AutoShape 10">
              <a:extLst>
                <a:ext uri="{FF2B5EF4-FFF2-40B4-BE49-F238E27FC236}">
                  <a16:creationId xmlns:a16="http://schemas.microsoft.com/office/drawing/2014/main" id="{5567E454-D6FA-C042-8C96-5F783D49D93E}"/>
                </a:ext>
              </a:extLst>
            </p:cNvPr>
            <p:cNvSpPr>
              <a:spLocks noChangeArrowheads="1"/>
            </p:cNvSpPr>
            <p:nvPr/>
          </p:nvSpPr>
          <p:spPr bwMode="auto">
            <a:xfrm>
              <a:off x="1429" y="527"/>
              <a:ext cx="1045" cy="454"/>
            </a:xfrm>
            <a:prstGeom prst="wedgeRoundRectCallout">
              <a:avLst>
                <a:gd name="adj1" fmla="val 104352"/>
                <a:gd name="adj2" fmla="val 175773"/>
                <a:gd name="adj3" fmla="val 16667"/>
              </a:avLst>
            </a:prstGeom>
            <a:gradFill rotWithShape="1">
              <a:gsLst>
                <a:gs pos="0">
                  <a:schemeClr val="accent2"/>
                </a:gs>
                <a:gs pos="100000">
                  <a:schemeClr val="bg1"/>
                </a:gs>
              </a:gsLst>
              <a:lin ang="5400000" scaled="1"/>
            </a:gra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NeSC</a:t>
              </a:r>
            </a:p>
          </p:txBody>
        </p:sp>
      </p:grpSp>
      <p:sp>
        <p:nvSpPr>
          <p:cNvPr id="266251" name="AutoShape 11">
            <a:extLst>
              <a:ext uri="{FF2B5EF4-FFF2-40B4-BE49-F238E27FC236}">
                <a16:creationId xmlns:a16="http://schemas.microsoft.com/office/drawing/2014/main" id="{C0A98724-966C-6A4E-AD08-D2C50582AFFA}"/>
              </a:ext>
            </a:extLst>
          </p:cNvPr>
          <p:cNvSpPr>
            <a:spLocks noChangeArrowheads="1"/>
          </p:cNvSpPr>
          <p:nvPr/>
        </p:nvSpPr>
        <p:spPr bwMode="auto">
          <a:xfrm>
            <a:off x="7308850" y="1485900"/>
            <a:ext cx="1835150" cy="1223963"/>
          </a:xfrm>
          <a:prstGeom prst="wedgeRoundRectCallout">
            <a:avLst>
              <a:gd name="adj1" fmla="val -150778"/>
              <a:gd name="adj2" fmla="val 197472"/>
              <a:gd name="adj3" fmla="val 16667"/>
            </a:avLst>
          </a:prstGeom>
          <a:solidFill>
            <a:srgbClr val="FF7C8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200">
                <a:solidFill>
                  <a:schemeClr val="tx1"/>
                </a:solidFill>
                <a:latin typeface="Verdana" panose="020B0604030504040204" pitchFamily="34" charset="0"/>
              </a:rPr>
              <a:t>Core NGS Nodes +HECTOR +partners/affiliates</a:t>
            </a:r>
          </a:p>
          <a:p>
            <a:pPr algn="ctr" eaLnBrk="1" hangingPunct="1">
              <a:spcBef>
                <a:spcPct val="0"/>
              </a:spcBef>
              <a:buFontTx/>
              <a:buNone/>
            </a:pPr>
            <a:r>
              <a:rPr lang="en-GB" altLang="en-US" sz="1200">
                <a:solidFill>
                  <a:schemeClr val="tx1"/>
                </a:solidFill>
                <a:latin typeface="Verdana" panose="020B0604030504040204" pitchFamily="34" charset="0"/>
              </a:rPr>
              <a:t>(HECTOR investment £113m)</a:t>
            </a:r>
            <a:endParaRPr lang="en-US" altLang="en-US" sz="1200">
              <a:solidFill>
                <a:schemeClr val="tx1"/>
              </a:solidFill>
              <a:latin typeface="Verdana" panose="020B0604030504040204" pitchFamily="34" charset="0"/>
            </a:endParaRPr>
          </a:p>
        </p:txBody>
      </p:sp>
      <p:pic>
        <p:nvPicPr>
          <p:cNvPr id="266252" name="Picture 12" descr="rsinnott">
            <a:extLst>
              <a:ext uri="{FF2B5EF4-FFF2-40B4-BE49-F238E27FC236}">
                <a16:creationId xmlns:a16="http://schemas.microsoft.com/office/drawing/2014/main" id="{2F9CBA46-F8D5-7D43-8B0F-582619E8C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990725"/>
            <a:ext cx="3794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53" name="Group 13">
            <a:extLst>
              <a:ext uri="{FF2B5EF4-FFF2-40B4-BE49-F238E27FC236}">
                <a16:creationId xmlns:a16="http://schemas.microsoft.com/office/drawing/2014/main" id="{005D5A1B-F335-114A-985A-128D5DECD5EF}"/>
              </a:ext>
            </a:extLst>
          </p:cNvPr>
          <p:cNvGrpSpPr>
            <a:grpSpLocks/>
          </p:cNvGrpSpPr>
          <p:nvPr/>
        </p:nvGrpSpPr>
        <p:grpSpPr bwMode="auto">
          <a:xfrm>
            <a:off x="5003800" y="2135188"/>
            <a:ext cx="647700" cy="3311525"/>
            <a:chOff x="3107" y="1389"/>
            <a:chExt cx="408" cy="2086"/>
          </a:xfrm>
        </p:grpSpPr>
        <p:grpSp>
          <p:nvGrpSpPr>
            <p:cNvPr id="100399" name="Group 14">
              <a:extLst>
                <a:ext uri="{FF2B5EF4-FFF2-40B4-BE49-F238E27FC236}">
                  <a16:creationId xmlns:a16="http://schemas.microsoft.com/office/drawing/2014/main" id="{EE8DE2F6-F773-8A4E-9798-905283CA040F}"/>
                </a:ext>
              </a:extLst>
            </p:cNvPr>
            <p:cNvGrpSpPr>
              <a:grpSpLocks/>
            </p:cNvGrpSpPr>
            <p:nvPr/>
          </p:nvGrpSpPr>
          <p:grpSpPr bwMode="auto">
            <a:xfrm>
              <a:off x="3107" y="2478"/>
              <a:ext cx="408" cy="997"/>
              <a:chOff x="3107" y="2478"/>
              <a:chExt cx="408" cy="997"/>
            </a:xfrm>
          </p:grpSpPr>
          <p:sp>
            <p:nvSpPr>
              <p:cNvPr id="100401" name="Line 15">
                <a:extLst>
                  <a:ext uri="{FF2B5EF4-FFF2-40B4-BE49-F238E27FC236}">
                    <a16:creationId xmlns:a16="http://schemas.microsoft.com/office/drawing/2014/main" id="{F56C015F-97C3-0E45-9E9C-A51018CEA9BA}"/>
                  </a:ext>
                </a:extLst>
              </p:cNvPr>
              <p:cNvSpPr>
                <a:spLocks noChangeShapeType="1"/>
              </p:cNvSpPr>
              <p:nvPr/>
            </p:nvSpPr>
            <p:spPr bwMode="auto">
              <a:xfrm flipH="1">
                <a:off x="3107" y="2523"/>
                <a:ext cx="136" cy="9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402" name="Line 16">
                <a:extLst>
                  <a:ext uri="{FF2B5EF4-FFF2-40B4-BE49-F238E27FC236}">
                    <a16:creationId xmlns:a16="http://schemas.microsoft.com/office/drawing/2014/main" id="{D23F0793-AFFB-8344-B4E5-A4848615B98A}"/>
                  </a:ext>
                </a:extLst>
              </p:cNvPr>
              <p:cNvSpPr>
                <a:spLocks noChangeShapeType="1"/>
              </p:cNvSpPr>
              <p:nvPr/>
            </p:nvSpPr>
            <p:spPr bwMode="auto">
              <a:xfrm flipH="1">
                <a:off x="3288" y="2478"/>
                <a:ext cx="227" cy="907"/>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403" name="Line 17">
                <a:extLst>
                  <a:ext uri="{FF2B5EF4-FFF2-40B4-BE49-F238E27FC236}">
                    <a16:creationId xmlns:a16="http://schemas.microsoft.com/office/drawing/2014/main" id="{820D5FAC-A56A-1840-81B0-CA2FAB369FD5}"/>
                  </a:ext>
                </a:extLst>
              </p:cNvPr>
              <p:cNvSpPr>
                <a:spLocks noChangeShapeType="1"/>
              </p:cNvSpPr>
              <p:nvPr/>
            </p:nvSpPr>
            <p:spPr bwMode="auto">
              <a:xfrm flipH="1">
                <a:off x="3107" y="3403"/>
                <a:ext cx="181" cy="7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404" name="Line 18">
                <a:extLst>
                  <a:ext uri="{FF2B5EF4-FFF2-40B4-BE49-F238E27FC236}">
                    <a16:creationId xmlns:a16="http://schemas.microsoft.com/office/drawing/2014/main" id="{BCADF9B4-D2A0-DB44-8549-6102F2A86C33}"/>
                  </a:ext>
                </a:extLst>
              </p:cNvPr>
              <p:cNvSpPr>
                <a:spLocks noChangeShapeType="1"/>
              </p:cNvSpPr>
              <p:nvPr/>
            </p:nvSpPr>
            <p:spPr bwMode="auto">
              <a:xfrm flipH="1">
                <a:off x="3243" y="2478"/>
                <a:ext cx="272" cy="45"/>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0400" name="Oval 19">
              <a:extLst>
                <a:ext uri="{FF2B5EF4-FFF2-40B4-BE49-F238E27FC236}">
                  <a16:creationId xmlns:a16="http://schemas.microsoft.com/office/drawing/2014/main" id="{D884D052-9FEB-5447-8BCA-E7ED3C1B994C}"/>
                </a:ext>
              </a:extLst>
            </p:cNvPr>
            <p:cNvSpPr>
              <a:spLocks noChangeArrowheads="1"/>
            </p:cNvSpPr>
            <p:nvPr/>
          </p:nvSpPr>
          <p:spPr bwMode="auto">
            <a:xfrm>
              <a:off x="3151" y="1389"/>
              <a:ext cx="137" cy="136"/>
            </a:xfrm>
            <a:prstGeom prst="ellipse">
              <a:avLst/>
            </a:prstGeom>
            <a:solidFill>
              <a:srgbClr val="FF7C80"/>
            </a:solidFill>
            <a:ln w="12700">
              <a:solidFill>
                <a:srgbClr val="FF7C80"/>
              </a:solidFill>
              <a:round/>
              <a:headEnd/>
              <a:tailEnd/>
            </a:ln>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pic>
        <p:nvPicPr>
          <p:cNvPr id="266260" name="Picture 20" descr="mpa">
            <a:extLst>
              <a:ext uri="{FF2B5EF4-FFF2-40B4-BE49-F238E27FC236}">
                <a16:creationId xmlns:a16="http://schemas.microsoft.com/office/drawing/2014/main" id="{CD119426-3CC7-4942-842F-33364520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846263"/>
            <a:ext cx="3444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1" name="AutoShape 21">
            <a:extLst>
              <a:ext uri="{FF2B5EF4-FFF2-40B4-BE49-F238E27FC236}">
                <a16:creationId xmlns:a16="http://schemas.microsoft.com/office/drawing/2014/main" id="{4F339FEF-445E-2F4E-A17D-6610758AB96F}"/>
              </a:ext>
            </a:extLst>
          </p:cNvPr>
          <p:cNvSpPr>
            <a:spLocks noChangeArrowheads="1"/>
          </p:cNvSpPr>
          <p:nvPr/>
        </p:nvSpPr>
        <p:spPr bwMode="auto">
          <a:xfrm>
            <a:off x="2051050" y="5849938"/>
            <a:ext cx="1658938" cy="1009650"/>
          </a:xfrm>
          <a:prstGeom prst="wedgeRoundRectCallout">
            <a:avLst>
              <a:gd name="adj1" fmla="val 106940"/>
              <a:gd name="adj2" fmla="val -100315"/>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Digital Curation Centre</a:t>
            </a:r>
            <a:endParaRPr lang="en-US" altLang="en-US" sz="1800">
              <a:solidFill>
                <a:schemeClr val="tx1"/>
              </a:solidFill>
              <a:latin typeface="Verdana" panose="020B0604030504040204" pitchFamily="34" charset="0"/>
            </a:endParaRPr>
          </a:p>
        </p:txBody>
      </p:sp>
      <p:sp>
        <p:nvSpPr>
          <p:cNvPr id="266262" name="AutoShape 22">
            <a:extLst>
              <a:ext uri="{FF2B5EF4-FFF2-40B4-BE49-F238E27FC236}">
                <a16:creationId xmlns:a16="http://schemas.microsoft.com/office/drawing/2014/main" id="{E5683C29-1585-5E4C-A8D1-B73D8D8A9D81}"/>
              </a:ext>
            </a:extLst>
          </p:cNvPr>
          <p:cNvSpPr>
            <a:spLocks noChangeArrowheads="1"/>
          </p:cNvSpPr>
          <p:nvPr/>
        </p:nvSpPr>
        <p:spPr bwMode="auto">
          <a:xfrm>
            <a:off x="2051050" y="5876925"/>
            <a:ext cx="1658938" cy="1009650"/>
          </a:xfrm>
          <a:prstGeom prst="wedgeRoundRectCallout">
            <a:avLst>
              <a:gd name="adj1" fmla="val 133731"/>
              <a:gd name="adj2" fmla="val -64468"/>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Digital Curation Centre</a:t>
            </a:r>
            <a:endParaRPr lang="en-US" altLang="en-US" sz="1800">
              <a:solidFill>
                <a:schemeClr val="tx1"/>
              </a:solidFill>
              <a:latin typeface="Verdana" panose="020B0604030504040204" pitchFamily="34" charset="0"/>
            </a:endParaRPr>
          </a:p>
        </p:txBody>
      </p:sp>
      <p:sp>
        <p:nvSpPr>
          <p:cNvPr id="266263" name="AutoShape 23">
            <a:extLst>
              <a:ext uri="{FF2B5EF4-FFF2-40B4-BE49-F238E27FC236}">
                <a16:creationId xmlns:a16="http://schemas.microsoft.com/office/drawing/2014/main" id="{4CD6A771-5C58-934E-9BBD-50BC1D5FBC1D}"/>
              </a:ext>
            </a:extLst>
          </p:cNvPr>
          <p:cNvSpPr>
            <a:spLocks noChangeArrowheads="1"/>
          </p:cNvSpPr>
          <p:nvPr/>
        </p:nvSpPr>
        <p:spPr bwMode="auto">
          <a:xfrm>
            <a:off x="2051050" y="5876925"/>
            <a:ext cx="1658938" cy="1009650"/>
          </a:xfrm>
          <a:prstGeom prst="wedgeRoundRectCallout">
            <a:avLst>
              <a:gd name="adj1" fmla="val 135074"/>
              <a:gd name="adj2" fmla="val -406134"/>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Digital Curation Centre</a:t>
            </a:r>
            <a:endParaRPr lang="en-US" altLang="en-US" sz="1800">
              <a:solidFill>
                <a:schemeClr val="tx1"/>
              </a:solidFill>
              <a:latin typeface="Verdana" panose="020B0604030504040204" pitchFamily="34" charset="0"/>
            </a:endParaRPr>
          </a:p>
        </p:txBody>
      </p:sp>
      <p:sp>
        <p:nvSpPr>
          <p:cNvPr id="266264" name="AutoShape 24">
            <a:extLst>
              <a:ext uri="{FF2B5EF4-FFF2-40B4-BE49-F238E27FC236}">
                <a16:creationId xmlns:a16="http://schemas.microsoft.com/office/drawing/2014/main" id="{FE8C0388-8E69-E947-B8DF-8D92A359F891}"/>
              </a:ext>
            </a:extLst>
          </p:cNvPr>
          <p:cNvSpPr>
            <a:spLocks noChangeArrowheads="1"/>
          </p:cNvSpPr>
          <p:nvPr/>
        </p:nvSpPr>
        <p:spPr bwMode="auto">
          <a:xfrm>
            <a:off x="2051050" y="5803900"/>
            <a:ext cx="1658938" cy="1081088"/>
          </a:xfrm>
          <a:prstGeom prst="wedgeRoundRectCallout">
            <a:avLst>
              <a:gd name="adj1" fmla="val 100144"/>
              <a:gd name="adj2" fmla="val -357931"/>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Digital Curation Centre</a:t>
            </a:r>
            <a:endParaRPr lang="en-US" altLang="en-US" sz="1800">
              <a:solidFill>
                <a:schemeClr val="tx1"/>
              </a:solidFill>
              <a:latin typeface="Verdana" panose="020B0604030504040204" pitchFamily="34" charset="0"/>
            </a:endParaRPr>
          </a:p>
        </p:txBody>
      </p:sp>
      <p:sp>
        <p:nvSpPr>
          <p:cNvPr id="266265" name="AutoShape 25">
            <a:extLst>
              <a:ext uri="{FF2B5EF4-FFF2-40B4-BE49-F238E27FC236}">
                <a16:creationId xmlns:a16="http://schemas.microsoft.com/office/drawing/2014/main" id="{501D99CB-3E71-EA46-9D5D-04A9DBC381FF}"/>
              </a:ext>
            </a:extLst>
          </p:cNvPr>
          <p:cNvSpPr>
            <a:spLocks noChangeArrowheads="1"/>
          </p:cNvSpPr>
          <p:nvPr/>
        </p:nvSpPr>
        <p:spPr bwMode="auto">
          <a:xfrm>
            <a:off x="0" y="5375275"/>
            <a:ext cx="1979613" cy="358775"/>
          </a:xfrm>
          <a:prstGeom prst="wedgeRoundRectCallout">
            <a:avLst>
              <a:gd name="adj1" fmla="val 214796"/>
              <a:gd name="adj2" fmla="val 71241"/>
              <a:gd name="adj3" fmla="val 16667"/>
            </a:avLst>
          </a:prstGeom>
          <a:solidFill>
            <a:srgbClr val="6699FF"/>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OMII-UK</a:t>
            </a:r>
            <a:endParaRPr lang="en-US" altLang="en-US" sz="1800">
              <a:solidFill>
                <a:schemeClr val="tx1"/>
              </a:solidFill>
              <a:latin typeface="Verdana" panose="020B0604030504040204" pitchFamily="34" charset="0"/>
            </a:endParaRPr>
          </a:p>
        </p:txBody>
      </p:sp>
      <p:sp>
        <p:nvSpPr>
          <p:cNvPr id="266266" name="AutoShape 26">
            <a:extLst>
              <a:ext uri="{FF2B5EF4-FFF2-40B4-BE49-F238E27FC236}">
                <a16:creationId xmlns:a16="http://schemas.microsoft.com/office/drawing/2014/main" id="{82797109-52D8-2742-83CD-49C9154CD092}"/>
              </a:ext>
            </a:extLst>
          </p:cNvPr>
          <p:cNvSpPr>
            <a:spLocks noChangeArrowheads="1"/>
          </p:cNvSpPr>
          <p:nvPr/>
        </p:nvSpPr>
        <p:spPr bwMode="auto">
          <a:xfrm>
            <a:off x="0" y="5375275"/>
            <a:ext cx="1979613" cy="431800"/>
          </a:xfrm>
          <a:prstGeom prst="wedgeRoundRectCallout">
            <a:avLst>
              <a:gd name="adj1" fmla="val 205255"/>
              <a:gd name="adj2" fmla="val -393014"/>
              <a:gd name="adj3" fmla="val 16667"/>
            </a:avLst>
          </a:prstGeom>
          <a:solidFill>
            <a:srgbClr val="6699FF"/>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OMII-UK</a:t>
            </a:r>
            <a:endParaRPr lang="en-US" altLang="en-US" sz="1800">
              <a:solidFill>
                <a:schemeClr val="tx1"/>
              </a:solidFill>
              <a:latin typeface="Verdana" panose="020B0604030504040204" pitchFamily="34" charset="0"/>
            </a:endParaRPr>
          </a:p>
        </p:txBody>
      </p:sp>
      <p:sp>
        <p:nvSpPr>
          <p:cNvPr id="266267" name="AutoShape 27">
            <a:extLst>
              <a:ext uri="{FF2B5EF4-FFF2-40B4-BE49-F238E27FC236}">
                <a16:creationId xmlns:a16="http://schemas.microsoft.com/office/drawing/2014/main" id="{C89E6601-68CA-1F4C-8667-808EDF08A0F4}"/>
              </a:ext>
            </a:extLst>
          </p:cNvPr>
          <p:cNvSpPr>
            <a:spLocks noChangeArrowheads="1"/>
          </p:cNvSpPr>
          <p:nvPr/>
        </p:nvSpPr>
        <p:spPr bwMode="auto">
          <a:xfrm>
            <a:off x="0" y="5375275"/>
            <a:ext cx="1979613" cy="431800"/>
          </a:xfrm>
          <a:prstGeom prst="wedgeRoundRectCallout">
            <a:avLst>
              <a:gd name="adj1" fmla="val 208458"/>
              <a:gd name="adj2" fmla="val -783088"/>
              <a:gd name="adj3" fmla="val 16667"/>
            </a:avLst>
          </a:prstGeom>
          <a:solidFill>
            <a:srgbClr val="3399FF"/>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OMII-UK</a:t>
            </a:r>
            <a:endParaRPr lang="en-US" altLang="en-US" sz="1800">
              <a:solidFill>
                <a:schemeClr val="tx1"/>
              </a:solidFill>
              <a:latin typeface="Verdana" panose="020B0604030504040204" pitchFamily="34" charset="0"/>
            </a:endParaRPr>
          </a:p>
        </p:txBody>
      </p:sp>
      <p:sp>
        <p:nvSpPr>
          <p:cNvPr id="266268" name="AutoShape 28">
            <a:extLst>
              <a:ext uri="{FF2B5EF4-FFF2-40B4-BE49-F238E27FC236}">
                <a16:creationId xmlns:a16="http://schemas.microsoft.com/office/drawing/2014/main" id="{A6525259-66C8-1048-BB41-645B82B441DF}"/>
              </a:ext>
            </a:extLst>
          </p:cNvPr>
          <p:cNvSpPr>
            <a:spLocks noChangeArrowheads="1"/>
          </p:cNvSpPr>
          <p:nvPr/>
        </p:nvSpPr>
        <p:spPr bwMode="auto">
          <a:xfrm>
            <a:off x="323850" y="4294188"/>
            <a:ext cx="1979613" cy="935037"/>
          </a:xfrm>
          <a:prstGeom prst="wedgeRoundRectCallout">
            <a:avLst>
              <a:gd name="adj1" fmla="val 199958"/>
              <a:gd name="adj2" fmla="val 62222"/>
              <a:gd name="adj3" fmla="val 16667"/>
            </a:avLst>
          </a:prstGeom>
          <a:solidFill>
            <a:srgbClr val="99FF66"/>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NERC</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e-Science</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Centre</a:t>
            </a:r>
            <a:endParaRPr lang="en-US" altLang="en-US" sz="1800">
              <a:solidFill>
                <a:schemeClr val="tx1"/>
              </a:solidFill>
              <a:latin typeface="Verdana" panose="020B0604030504040204" pitchFamily="34" charset="0"/>
            </a:endParaRPr>
          </a:p>
        </p:txBody>
      </p:sp>
      <p:sp>
        <p:nvSpPr>
          <p:cNvPr id="266269" name="AutoShape 29">
            <a:extLst>
              <a:ext uri="{FF2B5EF4-FFF2-40B4-BE49-F238E27FC236}">
                <a16:creationId xmlns:a16="http://schemas.microsoft.com/office/drawing/2014/main" id="{70B74021-79E4-7F44-AEE7-0AA2267F411D}"/>
              </a:ext>
            </a:extLst>
          </p:cNvPr>
          <p:cNvSpPr>
            <a:spLocks noChangeArrowheads="1"/>
          </p:cNvSpPr>
          <p:nvPr/>
        </p:nvSpPr>
        <p:spPr bwMode="auto">
          <a:xfrm>
            <a:off x="755650" y="2925763"/>
            <a:ext cx="1658938" cy="1009650"/>
          </a:xfrm>
          <a:prstGeom prst="wedgeRoundRectCallout">
            <a:avLst>
              <a:gd name="adj1" fmla="val 200528"/>
              <a:gd name="adj2" fmla="val 46542"/>
              <a:gd name="adj3" fmla="val 16667"/>
            </a:avLst>
          </a:prstGeom>
          <a:solidFill>
            <a:srgbClr val="99330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National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Centre for</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Text Mining</a:t>
            </a:r>
            <a:endParaRPr lang="en-US" altLang="en-US" sz="1800">
              <a:solidFill>
                <a:schemeClr val="tx1"/>
              </a:solidFill>
              <a:latin typeface="Verdana" panose="020B0604030504040204" pitchFamily="34" charset="0"/>
            </a:endParaRPr>
          </a:p>
        </p:txBody>
      </p:sp>
      <p:sp>
        <p:nvSpPr>
          <p:cNvPr id="266270" name="AutoShape 30">
            <a:extLst>
              <a:ext uri="{FF2B5EF4-FFF2-40B4-BE49-F238E27FC236}">
                <a16:creationId xmlns:a16="http://schemas.microsoft.com/office/drawing/2014/main" id="{4D8DC061-7448-C443-9B9D-BA55433D3E99}"/>
              </a:ext>
            </a:extLst>
          </p:cNvPr>
          <p:cNvSpPr>
            <a:spLocks noChangeArrowheads="1"/>
          </p:cNvSpPr>
          <p:nvPr/>
        </p:nvSpPr>
        <p:spPr bwMode="auto">
          <a:xfrm>
            <a:off x="900113" y="1701800"/>
            <a:ext cx="1658937" cy="1190625"/>
          </a:xfrm>
          <a:prstGeom prst="wedgeRoundRectCallout">
            <a:avLst>
              <a:gd name="adj1" fmla="val 202537"/>
              <a:gd name="adj2" fmla="val 141065"/>
              <a:gd name="adj3" fmla="val 16667"/>
            </a:avLst>
          </a:prstGeom>
          <a:solidFill>
            <a:srgbClr val="FF660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National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Centre for</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e-Social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Science</a:t>
            </a:r>
            <a:endParaRPr lang="en-US" altLang="en-US" sz="1800">
              <a:solidFill>
                <a:schemeClr val="tx1"/>
              </a:solidFill>
              <a:latin typeface="Verdana" panose="020B0604030504040204" pitchFamily="34" charset="0"/>
            </a:endParaRPr>
          </a:p>
        </p:txBody>
      </p:sp>
      <p:grpSp>
        <p:nvGrpSpPr>
          <p:cNvPr id="266271" name="Group 31">
            <a:extLst>
              <a:ext uri="{FF2B5EF4-FFF2-40B4-BE49-F238E27FC236}">
                <a16:creationId xmlns:a16="http://schemas.microsoft.com/office/drawing/2014/main" id="{0A1F17B1-A88B-E74F-9530-C12AA9C6BB9E}"/>
              </a:ext>
            </a:extLst>
          </p:cNvPr>
          <p:cNvGrpSpPr>
            <a:grpSpLocks/>
          </p:cNvGrpSpPr>
          <p:nvPr/>
        </p:nvGrpSpPr>
        <p:grpSpPr bwMode="auto">
          <a:xfrm>
            <a:off x="5219700" y="3575050"/>
            <a:ext cx="504825" cy="576263"/>
            <a:chOff x="3288" y="2251"/>
            <a:chExt cx="318" cy="363"/>
          </a:xfrm>
        </p:grpSpPr>
        <p:sp>
          <p:nvSpPr>
            <p:cNvPr id="266272" name="AutoShape 32">
              <a:extLst>
                <a:ext uri="{FF2B5EF4-FFF2-40B4-BE49-F238E27FC236}">
                  <a16:creationId xmlns:a16="http://schemas.microsoft.com/office/drawing/2014/main" id="{10D3FAF7-5C8F-4447-A370-22C37DDE3453}"/>
                </a:ext>
              </a:extLst>
            </p:cNvPr>
            <p:cNvSpPr>
              <a:spLocks noChangeArrowheads="1"/>
            </p:cNvSpPr>
            <p:nvPr/>
          </p:nvSpPr>
          <p:spPr bwMode="auto">
            <a:xfrm>
              <a:off x="3470" y="2251"/>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73" name="AutoShape 33">
              <a:extLst>
                <a:ext uri="{FF2B5EF4-FFF2-40B4-BE49-F238E27FC236}">
                  <a16:creationId xmlns:a16="http://schemas.microsoft.com/office/drawing/2014/main" id="{4D63351F-1723-0F42-B130-BD54B4404FC9}"/>
                </a:ext>
              </a:extLst>
            </p:cNvPr>
            <p:cNvSpPr>
              <a:spLocks noChangeArrowheads="1"/>
            </p:cNvSpPr>
            <p:nvPr/>
          </p:nvSpPr>
          <p:spPr bwMode="auto">
            <a:xfrm>
              <a:off x="3288" y="2296"/>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74" name="AutoShape 34">
              <a:extLst>
                <a:ext uri="{FF2B5EF4-FFF2-40B4-BE49-F238E27FC236}">
                  <a16:creationId xmlns:a16="http://schemas.microsoft.com/office/drawing/2014/main" id="{4596C79A-9A85-7441-A659-FBE6311878C1}"/>
                </a:ext>
              </a:extLst>
            </p:cNvPr>
            <p:cNvSpPr>
              <a:spLocks noChangeArrowheads="1"/>
            </p:cNvSpPr>
            <p:nvPr/>
          </p:nvSpPr>
          <p:spPr bwMode="auto">
            <a:xfrm>
              <a:off x="3288" y="2478"/>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grpSp>
      <p:sp>
        <p:nvSpPr>
          <p:cNvPr id="266275" name="AutoShape 35">
            <a:extLst>
              <a:ext uri="{FF2B5EF4-FFF2-40B4-BE49-F238E27FC236}">
                <a16:creationId xmlns:a16="http://schemas.microsoft.com/office/drawing/2014/main" id="{3528F763-1C77-164C-BA59-9FCD0934D77E}"/>
              </a:ext>
            </a:extLst>
          </p:cNvPr>
          <p:cNvSpPr>
            <a:spLocks noChangeArrowheads="1"/>
          </p:cNvSpPr>
          <p:nvPr/>
        </p:nvSpPr>
        <p:spPr bwMode="auto">
          <a:xfrm>
            <a:off x="7164388" y="9118600"/>
            <a:ext cx="215900" cy="215900"/>
          </a:xfrm>
          <a:custGeom>
            <a:avLst/>
            <a:gdLst>
              <a:gd name="T0" fmla="*/ 107950 w 21600"/>
              <a:gd name="T1" fmla="*/ 0 h 21600"/>
              <a:gd name="T2" fmla="*/ 31615 w 21600"/>
              <a:gd name="T3" fmla="*/ 31615 h 21600"/>
              <a:gd name="T4" fmla="*/ 0 w 21600"/>
              <a:gd name="T5" fmla="*/ 107950 h 21600"/>
              <a:gd name="T6" fmla="*/ 31615 w 21600"/>
              <a:gd name="T7" fmla="*/ 184285 h 21600"/>
              <a:gd name="T8" fmla="*/ 107950 w 21600"/>
              <a:gd name="T9" fmla="*/ 215900 h 21600"/>
              <a:gd name="T10" fmla="*/ 184285 w 21600"/>
              <a:gd name="T11" fmla="*/ 184285 h 21600"/>
              <a:gd name="T12" fmla="*/ 215900 w 21600"/>
              <a:gd name="T13" fmla="*/ 107950 h 21600"/>
              <a:gd name="T14" fmla="*/ 184285 w 21600"/>
              <a:gd name="T15" fmla="*/ 3161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76" name="AutoShape 36">
            <a:extLst>
              <a:ext uri="{FF2B5EF4-FFF2-40B4-BE49-F238E27FC236}">
                <a16:creationId xmlns:a16="http://schemas.microsoft.com/office/drawing/2014/main" id="{C09FB053-34D6-3944-BFF8-A7EAE574E86B}"/>
              </a:ext>
            </a:extLst>
          </p:cNvPr>
          <p:cNvSpPr>
            <a:spLocks noChangeArrowheads="1"/>
          </p:cNvSpPr>
          <p:nvPr/>
        </p:nvSpPr>
        <p:spPr bwMode="auto">
          <a:xfrm>
            <a:off x="6875463" y="9263063"/>
            <a:ext cx="215900" cy="215900"/>
          </a:xfrm>
          <a:custGeom>
            <a:avLst/>
            <a:gdLst>
              <a:gd name="T0" fmla="*/ 107950 w 21600"/>
              <a:gd name="T1" fmla="*/ 0 h 21600"/>
              <a:gd name="T2" fmla="*/ 31615 w 21600"/>
              <a:gd name="T3" fmla="*/ 31615 h 21600"/>
              <a:gd name="T4" fmla="*/ 0 w 21600"/>
              <a:gd name="T5" fmla="*/ 107950 h 21600"/>
              <a:gd name="T6" fmla="*/ 31615 w 21600"/>
              <a:gd name="T7" fmla="*/ 184285 h 21600"/>
              <a:gd name="T8" fmla="*/ 107950 w 21600"/>
              <a:gd name="T9" fmla="*/ 215900 h 21600"/>
              <a:gd name="T10" fmla="*/ 184285 w 21600"/>
              <a:gd name="T11" fmla="*/ 184285 h 21600"/>
              <a:gd name="T12" fmla="*/ 215900 w 21600"/>
              <a:gd name="T13" fmla="*/ 107950 h 21600"/>
              <a:gd name="T14" fmla="*/ 184285 w 21600"/>
              <a:gd name="T15" fmla="*/ 3161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77" name="AutoShape 37">
            <a:extLst>
              <a:ext uri="{FF2B5EF4-FFF2-40B4-BE49-F238E27FC236}">
                <a16:creationId xmlns:a16="http://schemas.microsoft.com/office/drawing/2014/main" id="{F97D747D-F238-DF43-8005-1C5BFCD2315C}"/>
              </a:ext>
            </a:extLst>
          </p:cNvPr>
          <p:cNvSpPr>
            <a:spLocks noChangeArrowheads="1"/>
          </p:cNvSpPr>
          <p:nvPr/>
        </p:nvSpPr>
        <p:spPr bwMode="auto">
          <a:xfrm>
            <a:off x="3779838" y="2925763"/>
            <a:ext cx="215900" cy="215900"/>
          </a:xfrm>
          <a:custGeom>
            <a:avLst/>
            <a:gdLst>
              <a:gd name="T0" fmla="*/ 107950 w 21600"/>
              <a:gd name="T1" fmla="*/ 0 h 21600"/>
              <a:gd name="T2" fmla="*/ 31615 w 21600"/>
              <a:gd name="T3" fmla="*/ 31615 h 21600"/>
              <a:gd name="T4" fmla="*/ 0 w 21600"/>
              <a:gd name="T5" fmla="*/ 107950 h 21600"/>
              <a:gd name="T6" fmla="*/ 31615 w 21600"/>
              <a:gd name="T7" fmla="*/ 184285 h 21600"/>
              <a:gd name="T8" fmla="*/ 107950 w 21600"/>
              <a:gd name="T9" fmla="*/ 215900 h 21600"/>
              <a:gd name="T10" fmla="*/ 184285 w 21600"/>
              <a:gd name="T11" fmla="*/ 184285 h 21600"/>
              <a:gd name="T12" fmla="*/ 215900 w 21600"/>
              <a:gd name="T13" fmla="*/ 107950 h 21600"/>
              <a:gd name="T14" fmla="*/ 184285 w 21600"/>
              <a:gd name="T15" fmla="*/ 3161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grpSp>
        <p:nvGrpSpPr>
          <p:cNvPr id="266278" name="Group 38">
            <a:extLst>
              <a:ext uri="{FF2B5EF4-FFF2-40B4-BE49-F238E27FC236}">
                <a16:creationId xmlns:a16="http://schemas.microsoft.com/office/drawing/2014/main" id="{E71A3EA6-1276-A442-81E4-ADB16D0303A7}"/>
              </a:ext>
            </a:extLst>
          </p:cNvPr>
          <p:cNvGrpSpPr>
            <a:grpSpLocks/>
          </p:cNvGrpSpPr>
          <p:nvPr/>
        </p:nvGrpSpPr>
        <p:grpSpPr bwMode="auto">
          <a:xfrm>
            <a:off x="5076825" y="5086350"/>
            <a:ext cx="431800" cy="792163"/>
            <a:chOff x="3152" y="3203"/>
            <a:chExt cx="272" cy="499"/>
          </a:xfrm>
        </p:grpSpPr>
        <p:sp>
          <p:nvSpPr>
            <p:cNvPr id="266279" name="AutoShape 39">
              <a:extLst>
                <a:ext uri="{FF2B5EF4-FFF2-40B4-BE49-F238E27FC236}">
                  <a16:creationId xmlns:a16="http://schemas.microsoft.com/office/drawing/2014/main" id="{C018A001-1E43-5742-80D4-2C724444336C}"/>
                </a:ext>
              </a:extLst>
            </p:cNvPr>
            <p:cNvSpPr>
              <a:spLocks noChangeArrowheads="1"/>
            </p:cNvSpPr>
            <p:nvPr/>
          </p:nvSpPr>
          <p:spPr bwMode="auto">
            <a:xfrm>
              <a:off x="3288" y="3203"/>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80" name="AutoShape 40">
              <a:extLst>
                <a:ext uri="{FF2B5EF4-FFF2-40B4-BE49-F238E27FC236}">
                  <a16:creationId xmlns:a16="http://schemas.microsoft.com/office/drawing/2014/main" id="{8B34927A-CAC0-9B4C-B7DF-2E70D9514B4B}"/>
                </a:ext>
              </a:extLst>
            </p:cNvPr>
            <p:cNvSpPr>
              <a:spLocks noChangeArrowheads="1"/>
            </p:cNvSpPr>
            <p:nvPr/>
          </p:nvSpPr>
          <p:spPr bwMode="auto">
            <a:xfrm>
              <a:off x="3288" y="3339"/>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81" name="AutoShape 41">
              <a:extLst>
                <a:ext uri="{FF2B5EF4-FFF2-40B4-BE49-F238E27FC236}">
                  <a16:creationId xmlns:a16="http://schemas.microsoft.com/office/drawing/2014/main" id="{DE9BFE98-25F4-2849-B190-88E7FD15830B}"/>
                </a:ext>
              </a:extLst>
            </p:cNvPr>
            <p:cNvSpPr>
              <a:spLocks noChangeArrowheads="1"/>
            </p:cNvSpPr>
            <p:nvPr/>
          </p:nvSpPr>
          <p:spPr bwMode="auto">
            <a:xfrm>
              <a:off x="3152" y="3566"/>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82" name="AutoShape 42">
              <a:extLst>
                <a:ext uri="{FF2B5EF4-FFF2-40B4-BE49-F238E27FC236}">
                  <a16:creationId xmlns:a16="http://schemas.microsoft.com/office/drawing/2014/main" id="{4F356B2D-EE71-284E-8798-D12C54BA1623}"/>
                </a:ext>
              </a:extLst>
            </p:cNvPr>
            <p:cNvSpPr>
              <a:spLocks noChangeArrowheads="1"/>
            </p:cNvSpPr>
            <p:nvPr/>
          </p:nvSpPr>
          <p:spPr bwMode="auto">
            <a:xfrm>
              <a:off x="3152" y="3203"/>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grpSp>
      <p:sp>
        <p:nvSpPr>
          <p:cNvPr id="266283" name="AutoShape 43">
            <a:extLst>
              <a:ext uri="{FF2B5EF4-FFF2-40B4-BE49-F238E27FC236}">
                <a16:creationId xmlns:a16="http://schemas.microsoft.com/office/drawing/2014/main" id="{C17EEF06-6805-8E48-A2E2-E8D5ACA5BA7D}"/>
              </a:ext>
            </a:extLst>
          </p:cNvPr>
          <p:cNvSpPr>
            <a:spLocks noChangeArrowheads="1"/>
          </p:cNvSpPr>
          <p:nvPr/>
        </p:nvSpPr>
        <p:spPr bwMode="auto">
          <a:xfrm>
            <a:off x="6084888" y="5778500"/>
            <a:ext cx="1871662" cy="1081088"/>
          </a:xfrm>
          <a:prstGeom prst="wedgeRoundRectCallout">
            <a:avLst>
              <a:gd name="adj1" fmla="val -103097"/>
              <a:gd name="adj2" fmla="val -366301"/>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1600">
              <a:solidFill>
                <a:schemeClr val="tx1"/>
              </a:solidFill>
              <a:latin typeface="Verdana" panose="020B0604030504040204" pitchFamily="34" charset="0"/>
            </a:endParaRPr>
          </a:p>
        </p:txBody>
      </p:sp>
      <p:sp>
        <p:nvSpPr>
          <p:cNvPr id="266284" name="AutoShape 44">
            <a:extLst>
              <a:ext uri="{FF2B5EF4-FFF2-40B4-BE49-F238E27FC236}">
                <a16:creationId xmlns:a16="http://schemas.microsoft.com/office/drawing/2014/main" id="{4E575443-8ECE-DD4B-A840-CF68D5513881}"/>
              </a:ext>
            </a:extLst>
          </p:cNvPr>
          <p:cNvSpPr>
            <a:spLocks noChangeArrowheads="1"/>
          </p:cNvSpPr>
          <p:nvPr/>
        </p:nvSpPr>
        <p:spPr bwMode="auto">
          <a:xfrm>
            <a:off x="6084888" y="5807075"/>
            <a:ext cx="1871662" cy="1081088"/>
          </a:xfrm>
          <a:prstGeom prst="wedgeRoundRectCallout">
            <a:avLst>
              <a:gd name="adj1" fmla="val -102162"/>
              <a:gd name="adj2" fmla="val -226356"/>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1600">
              <a:solidFill>
                <a:schemeClr val="tx1"/>
              </a:solidFill>
              <a:latin typeface="Verdana" panose="020B0604030504040204" pitchFamily="34" charset="0"/>
            </a:endParaRPr>
          </a:p>
        </p:txBody>
      </p:sp>
      <p:sp>
        <p:nvSpPr>
          <p:cNvPr id="266285" name="AutoShape 45">
            <a:extLst>
              <a:ext uri="{FF2B5EF4-FFF2-40B4-BE49-F238E27FC236}">
                <a16:creationId xmlns:a16="http://schemas.microsoft.com/office/drawing/2014/main" id="{EB4ADEDC-E2AE-7443-89DC-F5F4D6FBA613}"/>
              </a:ext>
            </a:extLst>
          </p:cNvPr>
          <p:cNvSpPr>
            <a:spLocks noChangeArrowheads="1"/>
          </p:cNvSpPr>
          <p:nvPr/>
        </p:nvSpPr>
        <p:spPr bwMode="auto">
          <a:xfrm>
            <a:off x="6084888" y="5778500"/>
            <a:ext cx="1871662" cy="1081088"/>
          </a:xfrm>
          <a:prstGeom prst="wedgeRoundRectCallout">
            <a:avLst>
              <a:gd name="adj1" fmla="val -101231"/>
              <a:gd name="adj2" fmla="val -52935"/>
              <a:gd name="adj3" fmla="val 16667"/>
            </a:avLst>
          </a:prstGeom>
          <a:solidFill>
            <a:schemeClr val="accent2"/>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Software Sustainability Institute</a:t>
            </a:r>
            <a:endParaRPr lang="en-US" altLang="en-US" sz="1800">
              <a:solidFill>
                <a:schemeClr val="tx1"/>
              </a:solidFill>
              <a:latin typeface="Verdana" panose="020B0604030504040204" pitchFamily="34" charset="0"/>
            </a:endParaRPr>
          </a:p>
        </p:txBody>
      </p:sp>
      <p:grpSp>
        <p:nvGrpSpPr>
          <p:cNvPr id="266286" name="Group 46">
            <a:extLst>
              <a:ext uri="{FF2B5EF4-FFF2-40B4-BE49-F238E27FC236}">
                <a16:creationId xmlns:a16="http://schemas.microsoft.com/office/drawing/2014/main" id="{15FCB925-6BE9-4849-BC34-EDBCD676BDFC}"/>
              </a:ext>
            </a:extLst>
          </p:cNvPr>
          <p:cNvGrpSpPr>
            <a:grpSpLocks/>
          </p:cNvGrpSpPr>
          <p:nvPr/>
        </p:nvGrpSpPr>
        <p:grpSpPr bwMode="auto">
          <a:xfrm>
            <a:off x="4427538" y="2206625"/>
            <a:ext cx="792162" cy="360363"/>
            <a:chOff x="2835" y="1434"/>
            <a:chExt cx="499" cy="227"/>
          </a:xfrm>
        </p:grpSpPr>
        <p:sp>
          <p:nvSpPr>
            <p:cNvPr id="266287" name="AutoShape 47">
              <a:extLst>
                <a:ext uri="{FF2B5EF4-FFF2-40B4-BE49-F238E27FC236}">
                  <a16:creationId xmlns:a16="http://schemas.microsoft.com/office/drawing/2014/main" id="{4F2A2D0B-7D6D-D948-B6C7-E09401947AD1}"/>
                </a:ext>
              </a:extLst>
            </p:cNvPr>
            <p:cNvSpPr>
              <a:spLocks noChangeArrowheads="1"/>
            </p:cNvSpPr>
            <p:nvPr/>
          </p:nvSpPr>
          <p:spPr bwMode="auto">
            <a:xfrm>
              <a:off x="3198" y="1434"/>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sp>
          <p:nvSpPr>
            <p:cNvPr id="266288" name="AutoShape 48">
              <a:extLst>
                <a:ext uri="{FF2B5EF4-FFF2-40B4-BE49-F238E27FC236}">
                  <a16:creationId xmlns:a16="http://schemas.microsoft.com/office/drawing/2014/main" id="{684E8DA0-7C33-6445-A320-456955481245}"/>
                </a:ext>
              </a:extLst>
            </p:cNvPr>
            <p:cNvSpPr>
              <a:spLocks noChangeArrowheads="1"/>
            </p:cNvSpPr>
            <p:nvPr/>
          </p:nvSpPr>
          <p:spPr bwMode="auto">
            <a:xfrm>
              <a:off x="2835" y="1525"/>
              <a:ext cx="136" cy="136"/>
            </a:xfrm>
            <a:custGeom>
              <a:avLst/>
              <a:gdLst>
                <a:gd name="T0" fmla="*/ 68 w 21600"/>
                <a:gd name="T1" fmla="*/ 0 h 21600"/>
                <a:gd name="T2" fmla="*/ 20 w 21600"/>
                <a:gd name="T3" fmla="*/ 20 h 21600"/>
                <a:gd name="T4" fmla="*/ 0 w 21600"/>
                <a:gd name="T5" fmla="*/ 68 h 21600"/>
                <a:gd name="T6" fmla="*/ 20 w 21600"/>
                <a:gd name="T7" fmla="*/ 116 h 21600"/>
                <a:gd name="T8" fmla="*/ 68 w 21600"/>
                <a:gd name="T9" fmla="*/ 136 h 21600"/>
                <a:gd name="T10" fmla="*/ 116 w 21600"/>
                <a:gd name="T11" fmla="*/ 116 h 21600"/>
                <a:gd name="T12" fmla="*/ 136 w 21600"/>
                <a:gd name="T13" fmla="*/ 68 h 21600"/>
                <a:gd name="T14" fmla="*/ 116 w 21600"/>
                <a:gd name="T15" fmla="*/ 2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76 h 21600"/>
                <a:gd name="T26" fmla="*/ 18424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en-US"/>
            </a:p>
          </p:txBody>
        </p:sp>
      </p:grpSp>
      <p:sp>
        <p:nvSpPr>
          <p:cNvPr id="266289" name="AutoShape 49">
            <a:extLst>
              <a:ext uri="{FF2B5EF4-FFF2-40B4-BE49-F238E27FC236}">
                <a16:creationId xmlns:a16="http://schemas.microsoft.com/office/drawing/2014/main" id="{3EE53A81-3D1E-4F44-ACA0-EAF218D05B4B}"/>
              </a:ext>
            </a:extLst>
          </p:cNvPr>
          <p:cNvSpPr>
            <a:spLocks noChangeArrowheads="1"/>
          </p:cNvSpPr>
          <p:nvPr/>
        </p:nvSpPr>
        <p:spPr bwMode="auto">
          <a:xfrm>
            <a:off x="7308850" y="1485900"/>
            <a:ext cx="1835150" cy="1223963"/>
          </a:xfrm>
          <a:prstGeom prst="wedgeRoundRectCallout">
            <a:avLst>
              <a:gd name="adj1" fmla="val -168079"/>
              <a:gd name="adj2" fmla="val 13556"/>
              <a:gd name="adj3" fmla="val 16667"/>
            </a:avLst>
          </a:prstGeom>
          <a:solidFill>
            <a:srgbClr val="FF7C8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200">
                <a:solidFill>
                  <a:schemeClr val="tx1"/>
                </a:solidFill>
                <a:latin typeface="Verdana" panose="020B0604030504040204" pitchFamily="34" charset="0"/>
              </a:rPr>
              <a:t>Core NGS Nodes +HECTOR +partners/affiliates</a:t>
            </a:r>
          </a:p>
          <a:p>
            <a:pPr algn="ctr" eaLnBrk="1" hangingPunct="1">
              <a:spcBef>
                <a:spcPct val="0"/>
              </a:spcBef>
              <a:buFontTx/>
              <a:buNone/>
            </a:pPr>
            <a:r>
              <a:rPr lang="en-GB" altLang="en-US" sz="1200">
                <a:solidFill>
                  <a:schemeClr val="tx1"/>
                </a:solidFill>
                <a:latin typeface="Verdana" panose="020B0604030504040204" pitchFamily="34" charset="0"/>
              </a:rPr>
              <a:t>(HECTOR investment £113m)</a:t>
            </a:r>
            <a:endParaRPr lang="en-US" altLang="en-US" sz="1200">
              <a:solidFill>
                <a:schemeClr val="tx1"/>
              </a:solidFill>
              <a:latin typeface="Verdana" panose="020B0604030504040204" pitchFamily="34" charset="0"/>
            </a:endParaRPr>
          </a:p>
        </p:txBody>
      </p:sp>
      <p:sp>
        <p:nvSpPr>
          <p:cNvPr id="266290" name="AutoShape 50">
            <a:extLst>
              <a:ext uri="{FF2B5EF4-FFF2-40B4-BE49-F238E27FC236}">
                <a16:creationId xmlns:a16="http://schemas.microsoft.com/office/drawing/2014/main" id="{9D717165-0444-A543-A650-6D21F9830723}"/>
              </a:ext>
            </a:extLst>
          </p:cNvPr>
          <p:cNvSpPr>
            <a:spLocks noChangeArrowheads="1"/>
          </p:cNvSpPr>
          <p:nvPr/>
        </p:nvSpPr>
        <p:spPr bwMode="auto">
          <a:xfrm>
            <a:off x="7308850" y="1485900"/>
            <a:ext cx="1835150" cy="1223963"/>
          </a:xfrm>
          <a:prstGeom prst="wedgeRoundRectCallout">
            <a:avLst>
              <a:gd name="adj1" fmla="val -176731"/>
              <a:gd name="adj2" fmla="val 148574"/>
              <a:gd name="adj3" fmla="val 16667"/>
            </a:avLst>
          </a:prstGeom>
          <a:solidFill>
            <a:srgbClr val="FF7C8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200">
                <a:solidFill>
                  <a:schemeClr val="tx1"/>
                </a:solidFill>
                <a:latin typeface="Verdana" panose="020B0604030504040204" pitchFamily="34" charset="0"/>
              </a:rPr>
              <a:t>Core NGS Nodes +HECTOR +partners/affiliates</a:t>
            </a:r>
          </a:p>
          <a:p>
            <a:pPr algn="ctr" eaLnBrk="1" hangingPunct="1">
              <a:spcBef>
                <a:spcPct val="0"/>
              </a:spcBef>
              <a:buFontTx/>
              <a:buNone/>
            </a:pPr>
            <a:r>
              <a:rPr lang="en-GB" altLang="en-US" sz="1200">
                <a:solidFill>
                  <a:schemeClr val="tx1"/>
                </a:solidFill>
                <a:latin typeface="Verdana" panose="020B0604030504040204" pitchFamily="34" charset="0"/>
              </a:rPr>
              <a:t>(HECTOR investment £113m)</a:t>
            </a:r>
            <a:endParaRPr lang="en-US" altLang="en-US" sz="1200">
              <a:solidFill>
                <a:schemeClr val="tx1"/>
              </a:solidFill>
              <a:latin typeface="Verdana" panose="020B0604030504040204" pitchFamily="34" charset="0"/>
            </a:endParaRPr>
          </a:p>
        </p:txBody>
      </p:sp>
      <p:sp>
        <p:nvSpPr>
          <p:cNvPr id="266291" name="AutoShape 51">
            <a:extLst>
              <a:ext uri="{FF2B5EF4-FFF2-40B4-BE49-F238E27FC236}">
                <a16:creationId xmlns:a16="http://schemas.microsoft.com/office/drawing/2014/main" id="{E714C49B-8A48-854C-A150-173CA6981D58}"/>
              </a:ext>
            </a:extLst>
          </p:cNvPr>
          <p:cNvSpPr>
            <a:spLocks noChangeArrowheads="1"/>
          </p:cNvSpPr>
          <p:nvPr/>
        </p:nvSpPr>
        <p:spPr bwMode="auto">
          <a:xfrm>
            <a:off x="900113" y="1701800"/>
            <a:ext cx="1658937" cy="1190625"/>
          </a:xfrm>
          <a:prstGeom prst="wedgeRoundRectCallout">
            <a:avLst>
              <a:gd name="adj1" fmla="val 215264"/>
              <a:gd name="adj2" fmla="val 232667"/>
              <a:gd name="adj3" fmla="val 16667"/>
            </a:avLst>
          </a:prstGeom>
          <a:solidFill>
            <a:srgbClr val="FF660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National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Centre for</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e-Social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Science</a:t>
            </a:r>
            <a:endParaRPr lang="en-US" altLang="en-US" sz="1800">
              <a:solidFill>
                <a:schemeClr val="tx1"/>
              </a:solidFill>
              <a:latin typeface="Verdana" panose="020B0604030504040204" pitchFamily="34" charset="0"/>
            </a:endParaRPr>
          </a:p>
        </p:txBody>
      </p:sp>
      <p:sp>
        <p:nvSpPr>
          <p:cNvPr id="266292" name="AutoShape 52">
            <a:extLst>
              <a:ext uri="{FF2B5EF4-FFF2-40B4-BE49-F238E27FC236}">
                <a16:creationId xmlns:a16="http://schemas.microsoft.com/office/drawing/2014/main" id="{567151AE-A9C6-8842-9BAC-89F58929F98A}"/>
              </a:ext>
            </a:extLst>
          </p:cNvPr>
          <p:cNvSpPr>
            <a:spLocks noChangeArrowheads="1"/>
          </p:cNvSpPr>
          <p:nvPr/>
        </p:nvSpPr>
        <p:spPr bwMode="auto">
          <a:xfrm>
            <a:off x="900113" y="1701800"/>
            <a:ext cx="1658937" cy="1190625"/>
          </a:xfrm>
          <a:prstGeom prst="wedgeRoundRectCallout">
            <a:avLst>
              <a:gd name="adj1" fmla="val 205694"/>
              <a:gd name="adj2" fmla="val 288801"/>
              <a:gd name="adj3" fmla="val 16667"/>
            </a:avLst>
          </a:prstGeom>
          <a:solidFill>
            <a:srgbClr val="FF6600"/>
          </a:solidFill>
          <a:ln w="9525">
            <a:solidFill>
              <a:schemeClr val="tx1"/>
            </a:solidFill>
            <a:miter lim="800000"/>
            <a:headEnd/>
            <a:tailEnd/>
          </a:ln>
        </p:spPr>
        <p:txBody>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800">
                <a:solidFill>
                  <a:schemeClr val="tx1"/>
                </a:solidFill>
                <a:latin typeface="Verdana" panose="020B0604030504040204" pitchFamily="34" charset="0"/>
              </a:rPr>
              <a:t>National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Centre for</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e-Social</a:t>
            </a:r>
            <a:br>
              <a:rPr lang="en-GB" altLang="en-US" sz="1800">
                <a:solidFill>
                  <a:schemeClr val="tx1"/>
                </a:solidFill>
                <a:latin typeface="Verdana" panose="020B0604030504040204" pitchFamily="34" charset="0"/>
              </a:rPr>
            </a:br>
            <a:r>
              <a:rPr lang="en-GB" altLang="en-US" sz="1800">
                <a:solidFill>
                  <a:schemeClr val="tx1"/>
                </a:solidFill>
                <a:latin typeface="Verdana" panose="020B0604030504040204" pitchFamily="34" charset="0"/>
              </a:rPr>
              <a:t>Science</a:t>
            </a:r>
            <a:endParaRPr lang="en-US" altLang="en-US" sz="1800">
              <a:solidFill>
                <a:schemeClr val="tx1"/>
              </a:solidFill>
              <a:latin typeface="Verdana" panose="020B0604030504040204" pitchFamily="34" charset="0"/>
            </a:endParaRPr>
          </a:p>
        </p:txBody>
      </p:sp>
      <p:sp>
        <p:nvSpPr>
          <p:cNvPr id="266293" name="AutoShape 53">
            <a:extLst>
              <a:ext uri="{FF2B5EF4-FFF2-40B4-BE49-F238E27FC236}">
                <a16:creationId xmlns:a16="http://schemas.microsoft.com/office/drawing/2014/main" id="{CED6D519-AFBF-2445-945B-C4AAC76494A2}"/>
              </a:ext>
            </a:extLst>
          </p:cNvPr>
          <p:cNvSpPr>
            <a:spLocks noChangeArrowheads="1"/>
          </p:cNvSpPr>
          <p:nvPr/>
        </p:nvSpPr>
        <p:spPr bwMode="auto">
          <a:xfrm>
            <a:off x="2484438" y="1774825"/>
            <a:ext cx="4967287" cy="3743325"/>
          </a:xfrm>
          <a:prstGeom prst="irregularSeal2">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1600" b="1">
                <a:solidFill>
                  <a:schemeClr val="tx1"/>
                </a:solidFill>
                <a:latin typeface="Arial" panose="020B0604020202020204" pitchFamily="34" charset="0"/>
              </a:rPr>
              <a:t>National Data Centres</a:t>
            </a:r>
          </a:p>
          <a:p>
            <a:pPr algn="ctr" eaLnBrk="1" hangingPunct="1">
              <a:spcBef>
                <a:spcPct val="0"/>
              </a:spcBef>
              <a:buFontTx/>
              <a:buNone/>
            </a:pPr>
            <a:r>
              <a:rPr lang="en-GB" altLang="en-US" sz="1600" b="1">
                <a:solidFill>
                  <a:schemeClr val="tx1"/>
                </a:solidFill>
                <a:latin typeface="Arial" panose="020B0604020202020204" pitchFamily="34" charset="0"/>
              </a:rPr>
              <a:t>+ UK Federation</a:t>
            </a:r>
          </a:p>
          <a:p>
            <a:pPr algn="ctr" eaLnBrk="1" hangingPunct="1">
              <a:spcBef>
                <a:spcPct val="0"/>
              </a:spcBef>
              <a:buFontTx/>
              <a:buNone/>
            </a:pPr>
            <a:r>
              <a:rPr lang="en-GB" altLang="en-US" sz="1600" b="1">
                <a:solidFill>
                  <a:schemeClr val="tx1"/>
                </a:solidFill>
                <a:latin typeface="Arial" panose="020B0604020202020204" pitchFamily="34" charset="0"/>
              </a:rPr>
              <a:t>+ International dimension</a:t>
            </a:r>
          </a:p>
          <a:p>
            <a:pPr algn="ctr" eaLnBrk="1" hangingPunct="1">
              <a:spcBef>
                <a:spcPct val="0"/>
              </a:spcBef>
              <a:buFontTx/>
              <a:buNone/>
            </a:pPr>
            <a:r>
              <a:rPr lang="en-GB" altLang="en-US" sz="1600" b="1">
                <a:solidFill>
                  <a:schemeClr val="tx1"/>
                </a:solidFill>
                <a:latin typeface="Arial" panose="020B0604020202020204" pitchFamily="34" charset="0"/>
              </a:rPr>
              <a:t>including EGEE/EGI </a:t>
            </a:r>
          </a:p>
          <a:p>
            <a:pPr algn="ctr" eaLnBrk="1" hangingPunct="1">
              <a:spcBef>
                <a:spcPct val="0"/>
              </a:spcBef>
              <a:buFontTx/>
              <a:buNone/>
            </a:pPr>
            <a:r>
              <a:rPr lang="en-GB" altLang="en-US" sz="1600" b="1">
                <a:solidFill>
                  <a:schemeClr val="tx1"/>
                </a:solidFill>
                <a:latin typeface="Arial" panose="020B0604020202020204" pitchFamily="34" charset="0"/>
              </a:rPr>
              <a:t>+ SuperJanet</a:t>
            </a:r>
          </a:p>
          <a:p>
            <a:pPr algn="ctr" eaLnBrk="1" hangingPunct="1">
              <a:spcBef>
                <a:spcPct val="0"/>
              </a:spcBef>
              <a:buFontTx/>
              <a:buNone/>
            </a:pPr>
            <a:r>
              <a:rPr lang="en-GB" altLang="en-US" sz="1600" b="1">
                <a:solidFill>
                  <a:schemeClr val="tx1"/>
                </a:solidFill>
                <a:latin typeface="Arial" panose="020B0604020202020204" pitchFamily="34" charset="0"/>
              </a:rPr>
              <a:t>+ Training/Education</a:t>
            </a:r>
          </a:p>
          <a:p>
            <a:pPr algn="ctr" eaLnBrk="1" hangingPunct="1">
              <a:spcBef>
                <a:spcPct val="0"/>
              </a:spcBef>
              <a:buFontTx/>
              <a:buNone/>
            </a:pPr>
            <a:r>
              <a:rPr lang="en-GB" altLang="en-US" sz="1600" b="1">
                <a:solidFill>
                  <a:schemeClr val="tx1"/>
                </a:solidFill>
                <a:latin typeface="Arial" panose="020B0604020202020204" pitchFamily="34" charset="0"/>
              </a:rPr>
              <a:t>+…</a:t>
            </a:r>
            <a:endParaRPr lang="en-US" altLang="en-US" sz="1600" b="1">
              <a:solidFill>
                <a:schemeClr val="tx1"/>
              </a:solidFill>
              <a:latin typeface="Arial" panose="020B0604020202020204" pitchFamily="34" charset="0"/>
            </a:endParaRPr>
          </a:p>
        </p:txBody>
      </p:sp>
      <p:sp>
        <p:nvSpPr>
          <p:cNvPr id="100388" name="Rectangle 54">
            <a:extLst>
              <a:ext uri="{FF2B5EF4-FFF2-40B4-BE49-F238E27FC236}">
                <a16:creationId xmlns:a16="http://schemas.microsoft.com/office/drawing/2014/main" id="{7250B19E-8A3F-1047-99C4-20FEC351002E}"/>
              </a:ext>
            </a:extLst>
          </p:cNvPr>
          <p:cNvSpPr>
            <a:spLocks noGrp="1" noChangeArrowheads="1"/>
          </p:cNvSpPr>
          <p:nvPr>
            <p:ph type="title"/>
          </p:nvPr>
        </p:nvSpPr>
        <p:spPr>
          <a:xfrm>
            <a:off x="1692275" y="-100013"/>
            <a:ext cx="5327650" cy="854076"/>
          </a:xfrm>
        </p:spPr>
        <p:txBody>
          <a:bodyPr/>
          <a:lstStyle/>
          <a:p>
            <a:pPr algn="ctr"/>
            <a:r>
              <a:rPr lang="en-GB" altLang="en-US" sz="3200">
                <a:solidFill>
                  <a:schemeClr val="tx1"/>
                </a:solidFill>
              </a:rPr>
              <a:t>The UK Grid Ecosystem</a:t>
            </a:r>
            <a:endParaRPr lang="en-US" altLang="en-US" sz="3200">
              <a:solidFill>
                <a:schemeClr val="tx1"/>
              </a:solidFill>
            </a:endParaRPr>
          </a:p>
        </p:txBody>
      </p:sp>
      <p:sp>
        <p:nvSpPr>
          <p:cNvPr id="266295" name="Text Box 55">
            <a:extLst>
              <a:ext uri="{FF2B5EF4-FFF2-40B4-BE49-F238E27FC236}">
                <a16:creationId xmlns:a16="http://schemas.microsoft.com/office/drawing/2014/main" id="{10993F98-B102-9B48-8755-5619ADDA15F6}"/>
              </a:ext>
            </a:extLst>
          </p:cNvPr>
          <p:cNvSpPr txBox="1">
            <a:spLocks noChangeArrowheads="1"/>
          </p:cNvSpPr>
          <p:nvPr/>
        </p:nvSpPr>
        <p:spPr bwMode="auto">
          <a:xfrm>
            <a:off x="7164388" y="0"/>
            <a:ext cx="1979612"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defRPr/>
            </a:pPr>
            <a:r>
              <a:rPr lang="en-AU" altLang="en-US" sz="1800" b="1" i="1" u="sng">
                <a:solidFill>
                  <a:srgbClr val="000000"/>
                </a:solidFill>
                <a:effectLst>
                  <a:outerShdw blurRad="38100" dist="38100" dir="2700000" algn="tl">
                    <a:srgbClr val="C0C0C0"/>
                  </a:outerShdw>
                </a:effectLst>
              </a:rPr>
              <a:t>Circa 2004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266295"/>
                                        </p:tgtEl>
                                      </p:cBhvr>
                                    </p:animEffect>
                                    <p:set>
                                      <p:cBhvr>
                                        <p:cTn id="7" dur="1" fill="hold">
                                          <p:stCondLst>
                                            <p:cond delay="499"/>
                                          </p:stCondLst>
                                        </p:cTn>
                                        <p:tgtEl>
                                          <p:spTgt spid="266295"/>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66248"/>
                                        </p:tgtEl>
                                        <p:attrNameLst>
                                          <p:attrName>style.visibility</p:attrName>
                                        </p:attrNameLst>
                                      </p:cBhvr>
                                      <p:to>
                                        <p:strVal val="visible"/>
                                      </p:to>
                                    </p:set>
                                    <p:animEffect transition="in" filter="blinds(horizontal)">
                                      <p:cBhvr>
                                        <p:cTn id="10" dur="500"/>
                                        <p:tgtEl>
                                          <p:spTgt spid="266248"/>
                                        </p:tgtEl>
                                      </p:cBhvr>
                                    </p:animEffect>
                                  </p:childTnLst>
                                </p:cTn>
                              </p:par>
                              <p:par>
                                <p:cTn id="11" presetID="3" presetClass="entr" presetSubtype="10" fill="hold" nodeType="withEffect">
                                  <p:stCondLst>
                                    <p:cond delay="0"/>
                                  </p:stCondLst>
                                  <p:childTnLst>
                                    <p:set>
                                      <p:cBhvr>
                                        <p:cTn id="12" dur="1" fill="hold">
                                          <p:stCondLst>
                                            <p:cond delay="0"/>
                                          </p:stCondLst>
                                        </p:cTn>
                                        <p:tgtEl>
                                          <p:spTgt spid="266286"/>
                                        </p:tgtEl>
                                        <p:attrNameLst>
                                          <p:attrName>style.visibility</p:attrName>
                                        </p:attrNameLst>
                                      </p:cBhvr>
                                      <p:to>
                                        <p:strVal val="visible"/>
                                      </p:to>
                                    </p:set>
                                    <p:animEffect transition="in" filter="blinds(horizontal)">
                                      <p:cBhvr>
                                        <p:cTn id="13" dur="500"/>
                                        <p:tgtEl>
                                          <p:spTgt spid="2662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6626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6625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xit" presetSubtype="10" fill="hold" nodeType="clickEffect">
                                  <p:stCondLst>
                                    <p:cond delay="0"/>
                                  </p:stCondLst>
                                  <p:childTnLst>
                                    <p:animEffect transition="out" filter="blinds(horizontal)">
                                      <p:cBhvr>
                                        <p:cTn id="25" dur="500"/>
                                        <p:tgtEl>
                                          <p:spTgt spid="266260"/>
                                        </p:tgtEl>
                                      </p:cBhvr>
                                    </p:animEffect>
                                    <p:set>
                                      <p:cBhvr>
                                        <p:cTn id="26" dur="1" fill="hold">
                                          <p:stCondLst>
                                            <p:cond delay="499"/>
                                          </p:stCondLst>
                                        </p:cTn>
                                        <p:tgtEl>
                                          <p:spTgt spid="266260"/>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266252"/>
                                        </p:tgtEl>
                                      </p:cBhvr>
                                    </p:animEffect>
                                    <p:set>
                                      <p:cBhvr>
                                        <p:cTn id="29" dur="1" fill="hold">
                                          <p:stCondLst>
                                            <p:cond delay="499"/>
                                          </p:stCondLst>
                                        </p:cTn>
                                        <p:tgtEl>
                                          <p:spTgt spid="26625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66278"/>
                                        </p:tgtEl>
                                        <p:attrNameLst>
                                          <p:attrName>style.visibility</p:attrName>
                                        </p:attrNameLst>
                                      </p:cBhvr>
                                      <p:to>
                                        <p:strVal val="visible"/>
                                      </p:to>
                                    </p:set>
                                    <p:animEffect transition="in" filter="blinds(horizontal)">
                                      <p:cBhvr>
                                        <p:cTn id="34" dur="500"/>
                                        <p:tgtEl>
                                          <p:spTgt spid="26627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266271"/>
                                        </p:tgtEl>
                                        <p:attrNameLst>
                                          <p:attrName>style.visibility</p:attrName>
                                        </p:attrNameLst>
                                      </p:cBhvr>
                                      <p:to>
                                        <p:strVal val="visible"/>
                                      </p:to>
                                    </p:set>
                                    <p:animEffect transition="in" filter="blinds(horizontal)">
                                      <p:cBhvr>
                                        <p:cTn id="39" dur="500"/>
                                        <p:tgtEl>
                                          <p:spTgt spid="2662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266277"/>
                                        </p:tgtEl>
                                        <p:attrNameLst>
                                          <p:attrName>style.visibility</p:attrName>
                                        </p:attrNameLst>
                                      </p:cBhvr>
                                      <p:to>
                                        <p:strVal val="visible"/>
                                      </p:to>
                                    </p:set>
                                    <p:animEffect transition="in" filter="blinds(horizontal)">
                                      <p:cBhvr>
                                        <p:cTn id="44" dur="500"/>
                                        <p:tgtEl>
                                          <p:spTgt spid="26627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66253"/>
                                        </p:tgtEl>
                                        <p:attrNameLst>
                                          <p:attrName>style.visibility</p:attrName>
                                        </p:attrNameLst>
                                      </p:cBhvr>
                                      <p:to>
                                        <p:strVal val="visible"/>
                                      </p:to>
                                    </p:set>
                                    <p:animEffect transition="in" filter="blinds(horizontal)">
                                      <p:cBhvr>
                                        <p:cTn id="49" dur="500"/>
                                        <p:tgtEl>
                                          <p:spTgt spid="266253"/>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625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628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66290"/>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662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66247"/>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66261"/>
                                        </p:tgtEl>
                                        <p:attrNameLst>
                                          <p:attrName>style.visibility</p:attrName>
                                        </p:attrNameLst>
                                      </p:cBhvr>
                                      <p:to>
                                        <p:strVal val="visible"/>
                                      </p:to>
                                    </p:set>
                                    <p:animEffect transition="in" filter="blinds(horizontal)">
                                      <p:cBhvr>
                                        <p:cTn id="68" dur="500"/>
                                        <p:tgtEl>
                                          <p:spTgt spid="266261"/>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66262"/>
                                        </p:tgtEl>
                                        <p:attrNameLst>
                                          <p:attrName>style.visibility</p:attrName>
                                        </p:attrNameLst>
                                      </p:cBhvr>
                                      <p:to>
                                        <p:strVal val="visible"/>
                                      </p:to>
                                    </p:set>
                                    <p:animEffect transition="in" filter="blinds(horizontal)">
                                      <p:cBhvr>
                                        <p:cTn id="71" dur="500"/>
                                        <p:tgtEl>
                                          <p:spTgt spid="26626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66263"/>
                                        </p:tgtEl>
                                        <p:attrNameLst>
                                          <p:attrName>style.visibility</p:attrName>
                                        </p:attrNameLst>
                                      </p:cBhvr>
                                      <p:to>
                                        <p:strVal val="visible"/>
                                      </p:to>
                                    </p:set>
                                    <p:animEffect transition="in" filter="blinds(horizontal)">
                                      <p:cBhvr>
                                        <p:cTn id="74" dur="500"/>
                                        <p:tgtEl>
                                          <p:spTgt spid="266263"/>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66264"/>
                                        </p:tgtEl>
                                        <p:attrNameLst>
                                          <p:attrName>style.visibility</p:attrName>
                                        </p:attrNameLst>
                                      </p:cBhvr>
                                      <p:to>
                                        <p:strVal val="visible"/>
                                      </p:to>
                                    </p:set>
                                    <p:animEffect transition="in" filter="blinds(horizontal)">
                                      <p:cBhvr>
                                        <p:cTn id="77" dur="500"/>
                                        <p:tgtEl>
                                          <p:spTgt spid="26626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6626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6626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66265"/>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66268"/>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66269"/>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6629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66292"/>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66270"/>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6624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nodeType="clickEffect">
                                  <p:stCondLst>
                                    <p:cond delay="0"/>
                                  </p:stCondLst>
                                  <p:childTnLst>
                                    <p:set>
                                      <p:cBhvr>
                                        <p:cTn id="109" dur="1" fill="hold">
                                          <p:stCondLst>
                                            <p:cond delay="0"/>
                                          </p:stCondLst>
                                        </p:cTn>
                                        <p:tgtEl>
                                          <p:spTgt spid="266283"/>
                                        </p:tgtEl>
                                        <p:attrNameLst>
                                          <p:attrName>style.visibility</p:attrName>
                                        </p:attrNameLst>
                                      </p:cBhvr>
                                      <p:to>
                                        <p:strVal val="visible"/>
                                      </p:to>
                                    </p:set>
                                    <p:animEffect transition="in" filter="blinds(horizontal)">
                                      <p:cBhvr>
                                        <p:cTn id="110" dur="500"/>
                                        <p:tgtEl>
                                          <p:spTgt spid="266283"/>
                                        </p:tgtEl>
                                      </p:cBhvr>
                                    </p:animEffect>
                                  </p:childTnLst>
                                </p:cTn>
                              </p:par>
                              <p:par>
                                <p:cTn id="111" presetID="3" presetClass="entr" presetSubtype="10" fill="hold" nodeType="withEffect">
                                  <p:stCondLst>
                                    <p:cond delay="0"/>
                                  </p:stCondLst>
                                  <p:childTnLst>
                                    <p:set>
                                      <p:cBhvr>
                                        <p:cTn id="112" dur="1" fill="hold">
                                          <p:stCondLst>
                                            <p:cond delay="0"/>
                                          </p:stCondLst>
                                        </p:cTn>
                                        <p:tgtEl>
                                          <p:spTgt spid="266284"/>
                                        </p:tgtEl>
                                        <p:attrNameLst>
                                          <p:attrName>style.visibility</p:attrName>
                                        </p:attrNameLst>
                                      </p:cBhvr>
                                      <p:to>
                                        <p:strVal val="visible"/>
                                      </p:to>
                                    </p:set>
                                    <p:animEffect transition="in" filter="blinds(horizontal)">
                                      <p:cBhvr>
                                        <p:cTn id="113" dur="500"/>
                                        <p:tgtEl>
                                          <p:spTgt spid="266284"/>
                                        </p:tgtEl>
                                      </p:cBhvr>
                                    </p:animEffect>
                                  </p:childTnLst>
                                </p:cTn>
                              </p:par>
                              <p:par>
                                <p:cTn id="114" presetID="3" presetClass="entr" presetSubtype="10" fill="hold" nodeType="withEffect">
                                  <p:stCondLst>
                                    <p:cond delay="0"/>
                                  </p:stCondLst>
                                  <p:childTnLst>
                                    <p:set>
                                      <p:cBhvr>
                                        <p:cTn id="115" dur="1" fill="hold">
                                          <p:stCondLst>
                                            <p:cond delay="0"/>
                                          </p:stCondLst>
                                        </p:cTn>
                                        <p:tgtEl>
                                          <p:spTgt spid="266285"/>
                                        </p:tgtEl>
                                        <p:attrNameLst>
                                          <p:attrName>style.visibility</p:attrName>
                                        </p:attrNameLst>
                                      </p:cBhvr>
                                      <p:to>
                                        <p:strVal val="visible"/>
                                      </p:to>
                                    </p:set>
                                    <p:animEffect transition="in" filter="blinds(horizontal)">
                                      <p:cBhvr>
                                        <p:cTn id="116" dur="500"/>
                                        <p:tgtEl>
                                          <p:spTgt spid="266285"/>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266293"/>
                                        </p:tgtEl>
                                        <p:attrNameLst>
                                          <p:attrName>style.visibility</p:attrName>
                                        </p:attrNameLst>
                                      </p:cBhvr>
                                      <p:to>
                                        <p:strVal val="visible"/>
                                      </p:to>
                                    </p:set>
                                    <p:animEffect transition="in" filter="blinds(horizontal)">
                                      <p:cBhvr>
                                        <p:cTn id="121" dur="500"/>
                                        <p:tgtEl>
                                          <p:spTgt spid="266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5" grpId="0" animBg="1"/>
      <p:bldP spid="266246" grpId="0" animBg="1"/>
      <p:bldP spid="266247" grpId="0" animBg="1"/>
      <p:bldP spid="266251" grpId="0" animBg="1"/>
      <p:bldP spid="266261" grpId="0" animBg="1"/>
      <p:bldP spid="266262" grpId="0" animBg="1"/>
      <p:bldP spid="266263" grpId="0" animBg="1"/>
      <p:bldP spid="266264" grpId="0" animBg="1"/>
      <p:bldP spid="266265" grpId="0" animBg="1"/>
      <p:bldP spid="266266" grpId="0" animBg="1"/>
      <p:bldP spid="266267" grpId="0" animBg="1"/>
      <p:bldP spid="266268" grpId="0" animBg="1"/>
      <p:bldP spid="266269" grpId="0" animBg="1"/>
      <p:bldP spid="266270" grpId="0" animBg="1"/>
      <p:bldP spid="266289" grpId="0" animBg="1"/>
      <p:bldP spid="266290" grpId="0" animBg="1"/>
      <p:bldP spid="266291" grpId="0" animBg="1"/>
      <p:bldP spid="266292" grpId="0" animBg="1"/>
      <p:bldP spid="266293" grpId="0" animBg="1"/>
      <p:bldP spid="26629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8EFDD222-D0D6-D54C-A902-7EFFB034C766}"/>
              </a:ext>
            </a:extLst>
          </p:cNvPr>
          <p:cNvSpPr>
            <a:spLocks noGrp="1" noChangeArrowheads="1"/>
          </p:cNvSpPr>
          <p:nvPr>
            <p:ph type="title"/>
          </p:nvPr>
        </p:nvSpPr>
        <p:spPr/>
        <p:txBody>
          <a:bodyPr/>
          <a:lstStyle/>
          <a:p>
            <a:pPr algn="ctr"/>
            <a:r>
              <a:rPr lang="en-US" altLang="en-US">
                <a:solidFill>
                  <a:srgbClr val="000000"/>
                </a:solidFill>
              </a:rPr>
              <a:t>Farzad</a:t>
            </a:r>
          </a:p>
        </p:txBody>
      </p:sp>
      <p:sp>
        <p:nvSpPr>
          <p:cNvPr id="6" name="Rectangle 4">
            <a:extLst>
              <a:ext uri="{FF2B5EF4-FFF2-40B4-BE49-F238E27FC236}">
                <a16:creationId xmlns:a16="http://schemas.microsoft.com/office/drawing/2014/main" id="{378B8B82-80D7-4741-BD31-8BAABBC1D495}"/>
              </a:ext>
            </a:extLst>
          </p:cNvPr>
          <p:cNvSpPr>
            <a:spLocks noChangeArrowheads="1"/>
          </p:cNvSpPr>
          <p:nvPr/>
        </p:nvSpPr>
        <p:spPr bwMode="auto">
          <a:xfrm>
            <a:off x="5973763" y="4221163"/>
            <a:ext cx="3170237"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latin typeface="+mj-lt"/>
                <a:ea typeface="ＭＳ Ｐゴシック" charset="0"/>
                <a:cs typeface="ＭＳ Ｐゴシック" charset="0"/>
              </a:rPr>
              <a:t>Shiraz University</a:t>
            </a:r>
          </a:p>
          <a:p>
            <a:pPr eaLnBrk="1" hangingPunct="1">
              <a:defRPr/>
            </a:pPr>
            <a:r>
              <a:rPr lang="en-US" sz="2000" b="1" dirty="0">
                <a:latin typeface="+mj-lt"/>
                <a:ea typeface="ＭＳ Ｐゴシック" charset="0"/>
                <a:cs typeface="ＭＳ Ｐゴシック" charset="0"/>
              </a:rPr>
              <a:t>Bachelor of Science</a:t>
            </a:r>
          </a:p>
          <a:p>
            <a:pPr eaLnBrk="1" hangingPunct="1">
              <a:defRPr/>
            </a:pPr>
            <a:r>
              <a:rPr lang="en-US" sz="2000" b="1" dirty="0">
                <a:latin typeface="+mj-lt"/>
                <a:ea typeface="ＭＳ Ｐゴシック" charset="0"/>
                <a:cs typeface="ＭＳ Ｐゴシック" charset="0"/>
              </a:rPr>
              <a:t>IT</a:t>
            </a:r>
          </a:p>
          <a:p>
            <a:pPr algn="ctr" eaLnBrk="1" hangingPunct="1">
              <a:defRPr/>
            </a:pPr>
            <a:endParaRPr lang="en-US" sz="2000" i="1" dirty="0">
              <a:solidFill>
                <a:schemeClr val="bg1"/>
              </a:solidFill>
              <a:latin typeface="+mj-lt"/>
              <a:ea typeface="ＭＳ Ｐゴシック" charset="0"/>
            </a:endParaRPr>
          </a:p>
        </p:txBody>
      </p:sp>
      <p:sp>
        <p:nvSpPr>
          <p:cNvPr id="25603" name="Rectangle 4">
            <a:extLst>
              <a:ext uri="{FF2B5EF4-FFF2-40B4-BE49-F238E27FC236}">
                <a16:creationId xmlns:a16="http://schemas.microsoft.com/office/drawing/2014/main" id="{E9EE651C-4BB7-A843-A7DD-3592F69D0B10}"/>
              </a:ext>
            </a:extLst>
          </p:cNvPr>
          <p:cNvSpPr>
            <a:spLocks noChangeArrowheads="1"/>
          </p:cNvSpPr>
          <p:nvPr/>
        </p:nvSpPr>
        <p:spPr bwMode="auto">
          <a:xfrm>
            <a:off x="179388" y="4149725"/>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2000" i="1"/>
          </a:p>
        </p:txBody>
      </p:sp>
      <p:sp>
        <p:nvSpPr>
          <p:cNvPr id="25604" name="Rectangle 4">
            <a:extLst>
              <a:ext uri="{FF2B5EF4-FFF2-40B4-BE49-F238E27FC236}">
                <a16:creationId xmlns:a16="http://schemas.microsoft.com/office/drawing/2014/main" id="{8F86820C-5822-0644-A7AB-F3882FD2F4F7}"/>
              </a:ext>
            </a:extLst>
          </p:cNvPr>
          <p:cNvSpPr>
            <a:spLocks noChangeArrowheads="1"/>
          </p:cNvSpPr>
          <p:nvPr/>
        </p:nvSpPr>
        <p:spPr bwMode="auto">
          <a:xfrm>
            <a:off x="5580063" y="836613"/>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3600" i="1"/>
          </a:p>
        </p:txBody>
      </p:sp>
      <p:sp>
        <p:nvSpPr>
          <p:cNvPr id="25605" name="Rectangle 4">
            <a:extLst>
              <a:ext uri="{FF2B5EF4-FFF2-40B4-BE49-F238E27FC236}">
                <a16:creationId xmlns:a16="http://schemas.microsoft.com/office/drawing/2014/main" id="{28946A3D-D539-0F46-9AF0-127E0E6BB890}"/>
              </a:ext>
            </a:extLst>
          </p:cNvPr>
          <p:cNvSpPr>
            <a:spLocks noChangeArrowheads="1"/>
          </p:cNvSpPr>
          <p:nvPr/>
        </p:nvSpPr>
        <p:spPr bwMode="auto">
          <a:xfrm>
            <a:off x="6300788" y="1773238"/>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b="1">
                <a:solidFill>
                  <a:schemeClr val="tx1"/>
                </a:solidFill>
              </a:rPr>
              <a:t>Software Engineer</a:t>
            </a:r>
          </a:p>
          <a:p>
            <a:pPr algn="ctr" eaLnBrk="1" hangingPunct="1">
              <a:spcBef>
                <a:spcPct val="0"/>
              </a:spcBef>
              <a:buFontTx/>
              <a:buNone/>
            </a:pPr>
            <a:r>
              <a:rPr lang="en-US" altLang="en-US" sz="2000" b="1">
                <a:solidFill>
                  <a:schemeClr val="tx1"/>
                </a:solidFill>
              </a:rPr>
              <a:t>(CAT)</a:t>
            </a:r>
            <a:endParaRPr lang="en-US" altLang="en-US" b="1">
              <a:solidFill>
                <a:schemeClr val="tx1"/>
              </a:solidFill>
            </a:endParaRPr>
          </a:p>
        </p:txBody>
      </p:sp>
      <p:sp>
        <p:nvSpPr>
          <p:cNvPr id="13" name="Rectangle 4">
            <a:extLst>
              <a:ext uri="{FF2B5EF4-FFF2-40B4-BE49-F238E27FC236}">
                <a16:creationId xmlns:a16="http://schemas.microsoft.com/office/drawing/2014/main" id="{34B67E84-4C09-B244-B4CB-FECECEE7D7B7}"/>
              </a:ext>
            </a:extLst>
          </p:cNvPr>
          <p:cNvSpPr>
            <a:spLocks noChangeArrowheads="1"/>
          </p:cNvSpPr>
          <p:nvPr/>
        </p:nvSpPr>
        <p:spPr bwMode="auto">
          <a:xfrm>
            <a:off x="611188" y="1052513"/>
            <a:ext cx="2449512"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solidFill>
                  <a:srgbClr val="000000"/>
                </a:solidFill>
                <a:latin typeface="+mj-lt"/>
                <a:ea typeface="ＭＳ Ｐゴシック" charset="0"/>
                <a:cs typeface="ＭＳ Ｐゴシック" charset="0"/>
              </a:rPr>
              <a:t>University of Melbourne</a:t>
            </a:r>
          </a:p>
          <a:p>
            <a:pPr eaLnBrk="1" hangingPunct="1">
              <a:defRPr/>
            </a:pPr>
            <a:r>
              <a:rPr lang="en-US" sz="2000" b="1" dirty="0">
                <a:solidFill>
                  <a:srgbClr val="000000"/>
                </a:solidFill>
                <a:latin typeface="+mj-lt"/>
                <a:ea typeface="ＭＳ Ｐゴシック" charset="0"/>
                <a:cs typeface="ＭＳ Ｐゴシック" charset="0"/>
              </a:rPr>
              <a:t>Doctor of Philosophy (PhD) </a:t>
            </a:r>
          </a:p>
        </p:txBody>
      </p:sp>
      <p:sp>
        <p:nvSpPr>
          <p:cNvPr id="15" name="Rectangle 4">
            <a:extLst>
              <a:ext uri="{FF2B5EF4-FFF2-40B4-BE49-F238E27FC236}">
                <a16:creationId xmlns:a16="http://schemas.microsoft.com/office/drawing/2014/main" id="{3BB051B3-DEFA-A743-A44C-38B86B904BDF}"/>
              </a:ext>
            </a:extLst>
          </p:cNvPr>
          <p:cNvSpPr>
            <a:spLocks noChangeArrowheads="1"/>
          </p:cNvSpPr>
          <p:nvPr/>
        </p:nvSpPr>
        <p:spPr bwMode="auto">
          <a:xfrm>
            <a:off x="1187450" y="4724400"/>
            <a:ext cx="4679950"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endParaRPr lang="en-US" sz="2000" b="1" dirty="0">
              <a:latin typeface="+mj-lt"/>
              <a:ea typeface="ＭＳ Ｐゴシック" charset="0"/>
              <a:cs typeface="ＭＳ Ｐゴシック" charset="0"/>
            </a:endParaRPr>
          </a:p>
          <a:p>
            <a:pPr eaLnBrk="1" hangingPunct="1">
              <a:defRPr/>
            </a:pPr>
            <a:r>
              <a:rPr lang="en-US" sz="2000" b="1" dirty="0">
                <a:latin typeface="+mj-lt"/>
                <a:ea typeface="ＭＳ Ｐゴシック" charset="0"/>
                <a:cs typeface="ＭＳ Ｐゴシック" charset="0"/>
              </a:rPr>
              <a:t>Sharif University of Technology,</a:t>
            </a:r>
          </a:p>
          <a:p>
            <a:pPr eaLnBrk="1" hangingPunct="1">
              <a:defRPr/>
            </a:pPr>
            <a:r>
              <a:rPr lang="en-US" sz="2000" b="1" dirty="0">
                <a:latin typeface="+mj-lt"/>
                <a:ea typeface="ＭＳ Ｐゴシック" charset="0"/>
                <a:cs typeface="ＭＳ Ｐゴシック" charset="0"/>
              </a:rPr>
              <a:t>Master of Science,</a:t>
            </a:r>
          </a:p>
          <a:p>
            <a:pPr eaLnBrk="1" hangingPunct="1">
              <a:defRPr/>
            </a:pPr>
            <a:r>
              <a:rPr lang="en-US" sz="2000" b="1" dirty="0">
                <a:latin typeface="+mj-lt"/>
                <a:ea typeface="ＭＳ Ｐゴシック" charset="0"/>
                <a:cs typeface="ＭＳ Ｐゴシック" charset="0"/>
              </a:rPr>
              <a:t>Information Technology</a:t>
            </a:r>
          </a:p>
        </p:txBody>
      </p:sp>
      <p:pic>
        <p:nvPicPr>
          <p:cNvPr id="25608" name="Picture 2">
            <a:extLst>
              <a:ext uri="{FF2B5EF4-FFF2-40B4-BE49-F238E27FC236}">
                <a16:creationId xmlns:a16="http://schemas.microsoft.com/office/drawing/2014/main" id="{2B7D1E1B-CE0C-7D4F-9CD5-A1104A9B9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557338"/>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Rectangle 4">
            <a:extLst>
              <a:ext uri="{FF2B5EF4-FFF2-40B4-BE49-F238E27FC236}">
                <a16:creationId xmlns:a16="http://schemas.microsoft.com/office/drawing/2014/main" id="{ED1B8B96-2153-DA48-9318-81D3A38272E2}"/>
              </a:ext>
            </a:extLst>
          </p:cNvPr>
          <p:cNvSpPr>
            <a:spLocks noChangeArrowheads="1"/>
          </p:cNvSpPr>
          <p:nvPr/>
        </p:nvSpPr>
        <p:spPr bwMode="auto">
          <a:xfrm>
            <a:off x="684213" y="2276475"/>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2000" i="1">
                <a:solidFill>
                  <a:srgbClr val="000000"/>
                </a:solidFill>
                <a:latin typeface="Arial" panose="020B0604020202020204" pitchFamily="34" charset="0"/>
              </a:rPr>
              <a:t>Internet of Things</a:t>
            </a:r>
          </a:p>
          <a:p>
            <a:pPr eaLnBrk="1" hangingPunct="1">
              <a:spcBef>
                <a:spcPct val="0"/>
              </a:spcBef>
              <a:buFontTx/>
              <a:buNone/>
            </a:pPr>
            <a:r>
              <a:rPr lang="en-US" altLang="en-US" sz="2000" i="1">
                <a:solidFill>
                  <a:srgbClr val="000000"/>
                </a:solidFill>
                <a:latin typeface="Arial" panose="020B0604020202020204" pitchFamily="34" charset="0"/>
              </a:rPr>
              <a:t>Big Data</a:t>
            </a:r>
          </a:p>
          <a:p>
            <a:pPr eaLnBrk="1" hangingPunct="1">
              <a:spcBef>
                <a:spcPct val="0"/>
              </a:spcBef>
              <a:buFontTx/>
              <a:buNone/>
            </a:pPr>
            <a:r>
              <a:rPr lang="en-US" altLang="en-US" sz="2000" i="1">
                <a:solidFill>
                  <a:srgbClr val="000000"/>
                </a:solidFill>
                <a:latin typeface="Arial" panose="020B0604020202020204" pitchFamily="34" charset="0"/>
              </a:rPr>
              <a:t>Cloud Computing</a:t>
            </a:r>
          </a:p>
        </p:txBody>
      </p:sp>
      <p:sp>
        <p:nvSpPr>
          <p:cNvPr id="12" name="Rectangle 4">
            <a:extLst>
              <a:ext uri="{FF2B5EF4-FFF2-40B4-BE49-F238E27FC236}">
                <a16:creationId xmlns:a16="http://schemas.microsoft.com/office/drawing/2014/main" id="{EF33B5BE-2B9F-A44D-B5B8-8DBAB5955360}"/>
              </a:ext>
            </a:extLst>
          </p:cNvPr>
          <p:cNvSpPr>
            <a:spLocks noChangeArrowheads="1"/>
          </p:cNvSpPr>
          <p:nvPr/>
        </p:nvSpPr>
        <p:spPr bwMode="auto">
          <a:xfrm>
            <a:off x="4949825" y="5870575"/>
            <a:ext cx="3708400"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latin typeface="+mj-lt"/>
                <a:ea typeface="ＭＳ Ｐゴシック" charset="0"/>
                <a:cs typeface="ＭＳ Ｐゴシック" charset="0"/>
              </a:rPr>
              <a:t>COMP90024 graduate</a:t>
            </a:r>
          </a:p>
          <a:p>
            <a:pPr algn="ctr" eaLnBrk="1" hangingPunct="1">
              <a:defRPr/>
            </a:pPr>
            <a:endParaRPr lang="en-US" sz="2000" i="1" dirty="0">
              <a:solidFill>
                <a:schemeClr val="bg1"/>
              </a:solidFill>
              <a:latin typeface="+mj-lt"/>
              <a:ea typeface="ＭＳ Ｐゴシック"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549B7ECD-B36C-8B45-9517-E36E41559F92}"/>
              </a:ext>
            </a:extLst>
          </p:cNvPr>
          <p:cNvSpPr>
            <a:spLocks noGrp="1" noChangeArrowheads="1"/>
          </p:cNvSpPr>
          <p:nvPr>
            <p:ph type="title"/>
          </p:nvPr>
        </p:nvSpPr>
        <p:spPr>
          <a:xfrm>
            <a:off x="0" y="28575"/>
            <a:ext cx="9144000" cy="952500"/>
          </a:xfrm>
        </p:spPr>
        <p:txBody>
          <a:bodyPr/>
          <a:lstStyle/>
          <a:p>
            <a:pPr algn="ctr" eaLnBrk="1" hangingPunct="1"/>
            <a:r>
              <a:rPr lang="en-US" altLang="en-US">
                <a:solidFill>
                  <a:srgbClr val="000000"/>
                </a:solidFill>
                <a:ea typeface="宋体" panose="02010600030101010101" pitchFamily="2" charset="-122"/>
              </a:rPr>
              <a:t>How hard can a compute Grid be…?</a:t>
            </a:r>
          </a:p>
        </p:txBody>
      </p:sp>
      <p:sp>
        <p:nvSpPr>
          <p:cNvPr id="47106" name="Rectangle 3">
            <a:extLst>
              <a:ext uri="{FF2B5EF4-FFF2-40B4-BE49-F238E27FC236}">
                <a16:creationId xmlns:a16="http://schemas.microsoft.com/office/drawing/2014/main" id="{5AEC99E1-C77F-2042-800A-3815A800DFDC}"/>
              </a:ext>
            </a:extLst>
          </p:cNvPr>
          <p:cNvSpPr>
            <a:spLocks noGrp="1" noChangeArrowheads="1"/>
          </p:cNvSpPr>
          <p:nvPr>
            <p:ph type="body" idx="1"/>
          </p:nvPr>
        </p:nvSpPr>
        <p:spPr>
          <a:xfrm>
            <a:off x="107950" y="836613"/>
            <a:ext cx="8497888" cy="5183187"/>
          </a:xfrm>
        </p:spPr>
        <p:txBody>
          <a:bodyPr/>
          <a:lstStyle/>
          <a:p>
            <a:r>
              <a:rPr lang="en-US" altLang="en-US" sz="2400" b="1">
                <a:solidFill>
                  <a:srgbClr val="000000"/>
                </a:solidFill>
              </a:rPr>
              <a:t>Information Systems </a:t>
            </a:r>
          </a:p>
          <a:p>
            <a:pPr lvl="1"/>
            <a:r>
              <a:rPr lang="en-US" altLang="en-US" sz="2000" b="1">
                <a:solidFill>
                  <a:srgbClr val="0033CC"/>
                </a:solidFill>
              </a:rPr>
              <a:t>What resources are available</a:t>
            </a:r>
          </a:p>
          <a:p>
            <a:pPr lvl="2"/>
            <a:r>
              <a:rPr lang="en-US" altLang="en-US" sz="1800" b="1">
                <a:solidFill>
                  <a:srgbClr val="0033CC"/>
                </a:solidFill>
              </a:rPr>
              <a:t>Servers, CPUs, memory, storage, queues,</a:t>
            </a:r>
          </a:p>
          <a:p>
            <a:pPr lvl="2">
              <a:buFontTx/>
              <a:buNone/>
            </a:pPr>
            <a:r>
              <a:rPr lang="en-US" altLang="en-US" sz="1800" b="1">
                <a:solidFill>
                  <a:srgbClr val="FFFF00"/>
                </a:solidFill>
              </a:rPr>
              <a:t>  </a:t>
            </a:r>
            <a:r>
              <a:rPr lang="en-US" altLang="en-US" sz="1800" b="1">
                <a:solidFill>
                  <a:srgbClr val="FF0000"/>
                </a:solidFill>
              </a:rPr>
              <a:t>OS, applications, databases, …</a:t>
            </a:r>
          </a:p>
          <a:p>
            <a:r>
              <a:rPr lang="en-US" altLang="en-US" sz="2400" b="1">
                <a:solidFill>
                  <a:srgbClr val="000000"/>
                </a:solidFill>
              </a:rPr>
              <a:t>Monitoring and Discovery Systems</a:t>
            </a:r>
          </a:p>
          <a:p>
            <a:pPr lvl="1"/>
            <a:r>
              <a:rPr lang="en-US" altLang="en-US" sz="2000" b="1">
                <a:solidFill>
                  <a:srgbClr val="0033CC"/>
                </a:solidFill>
              </a:rPr>
              <a:t>What is the status of those resources</a:t>
            </a:r>
          </a:p>
          <a:p>
            <a:pPr lvl="2"/>
            <a:r>
              <a:rPr lang="en-US" altLang="en-US" sz="1800" b="1">
                <a:solidFill>
                  <a:srgbClr val="0033CC"/>
                </a:solidFill>
              </a:rPr>
              <a:t>Queues empty/very full </a:t>
            </a:r>
          </a:p>
          <a:p>
            <a:pPr lvl="2"/>
            <a:r>
              <a:rPr lang="en-US" altLang="en-US" sz="1800" b="1">
                <a:solidFill>
                  <a:srgbClr val="0033CC"/>
                </a:solidFill>
              </a:rPr>
              <a:t>Machines running for a week</a:t>
            </a:r>
          </a:p>
          <a:p>
            <a:pPr lvl="2"/>
            <a:r>
              <a:rPr lang="en-US" altLang="en-US" sz="1800" b="1">
                <a:solidFill>
                  <a:srgbClr val="FF0000"/>
                </a:solidFill>
              </a:rPr>
              <a:t>Hard to tell for some applications…?</a:t>
            </a:r>
          </a:p>
          <a:p>
            <a:r>
              <a:rPr lang="en-US" altLang="en-US" sz="2400" b="1">
                <a:solidFill>
                  <a:srgbClr val="000000"/>
                </a:solidFill>
              </a:rPr>
              <a:t>Job scheduling/resource brokering</a:t>
            </a:r>
          </a:p>
          <a:p>
            <a:pPr lvl="1"/>
            <a:r>
              <a:rPr lang="en-US" altLang="en-US" sz="2000" b="1">
                <a:solidFill>
                  <a:srgbClr val="000000"/>
                </a:solidFill>
              </a:rPr>
              <a:t>Please run these {jobs} </a:t>
            </a:r>
          </a:p>
          <a:p>
            <a:pPr lvl="2"/>
            <a:r>
              <a:rPr lang="en-US" altLang="en-US" sz="1800" b="1">
                <a:solidFill>
                  <a:srgbClr val="0033CC"/>
                </a:solidFill>
              </a:rPr>
              <a:t>Fastest, most secure/reliable, cheapest …</a:t>
            </a:r>
          </a:p>
          <a:p>
            <a:pPr lvl="3"/>
            <a:r>
              <a:rPr lang="en-US" altLang="en-US" sz="1600" b="1">
                <a:solidFill>
                  <a:srgbClr val="0033CC"/>
                </a:solidFill>
              </a:rPr>
              <a:t>Jobs need inter-process communication…?</a:t>
            </a:r>
          </a:p>
          <a:p>
            <a:pPr lvl="4"/>
            <a:r>
              <a:rPr lang="en-US" altLang="en-US" sz="1600" b="1">
                <a:solidFill>
                  <a:srgbClr val="0033CC"/>
                </a:solidFill>
              </a:rPr>
              <a:t>never get resources vs resource starvation</a:t>
            </a:r>
          </a:p>
          <a:p>
            <a:pPr lvl="4"/>
            <a:r>
              <a:rPr lang="en-US" altLang="en-US" sz="1600" b="1">
                <a:solidFill>
                  <a:srgbClr val="0033CC"/>
                </a:solidFill>
              </a:rPr>
              <a:t>Physics pilot jobs workaround</a:t>
            </a:r>
          </a:p>
          <a:p>
            <a:r>
              <a:rPr lang="en-US" altLang="en-US" sz="2400" b="1">
                <a:solidFill>
                  <a:srgbClr val="000000"/>
                </a:solidFill>
              </a:rPr>
              <a:t>Virtual organisation support</a:t>
            </a:r>
          </a:p>
          <a:p>
            <a:pPr lvl="2"/>
            <a:r>
              <a:rPr lang="en-US" altLang="en-US" sz="1600" b="1">
                <a:solidFill>
                  <a:srgbClr val="0033CC"/>
                </a:solidFill>
              </a:rPr>
              <a:t>I’m a chemist and want to run my simulation</a:t>
            </a:r>
          </a:p>
        </p:txBody>
      </p:sp>
      <p:grpSp>
        <p:nvGrpSpPr>
          <p:cNvPr id="3" name="Group 2">
            <a:extLst>
              <a:ext uri="{FF2B5EF4-FFF2-40B4-BE49-F238E27FC236}">
                <a16:creationId xmlns:a16="http://schemas.microsoft.com/office/drawing/2014/main" id="{D42BC7DE-6586-7B4C-97B7-D0940F513107}"/>
              </a:ext>
            </a:extLst>
          </p:cNvPr>
          <p:cNvGrpSpPr>
            <a:grpSpLocks/>
          </p:cNvGrpSpPr>
          <p:nvPr/>
        </p:nvGrpSpPr>
        <p:grpSpPr bwMode="auto">
          <a:xfrm>
            <a:off x="6732588" y="3860800"/>
            <a:ext cx="2376487" cy="2952750"/>
            <a:chOff x="7451725" y="3141663"/>
            <a:chExt cx="1657350" cy="2016125"/>
          </a:xfrm>
        </p:grpSpPr>
        <p:pic>
          <p:nvPicPr>
            <p:cNvPr id="102405" name="Picture 2">
              <a:extLst>
                <a:ext uri="{FF2B5EF4-FFF2-40B4-BE49-F238E27FC236}">
                  <a16:creationId xmlns:a16="http://schemas.microsoft.com/office/drawing/2014/main" id="{6986A93C-56E0-1747-B068-957085E49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3141663"/>
              <a:ext cx="1657350" cy="2016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06" name="Picture 1">
              <a:extLst>
                <a:ext uri="{FF2B5EF4-FFF2-40B4-BE49-F238E27FC236}">
                  <a16:creationId xmlns:a16="http://schemas.microsoft.com/office/drawing/2014/main" id="{E6916354-3DF1-F143-9557-E6F56E3EB9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4063" y="4365625"/>
              <a:ext cx="5175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dicht01_small">
              <a:extLst>
                <a:ext uri="{FF2B5EF4-FFF2-40B4-BE49-F238E27FC236}">
                  <a16:creationId xmlns:a16="http://schemas.microsoft.com/office/drawing/2014/main" id="{61F3021E-A4E8-FC48-8F1C-6412BD8A0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513" y="4672013"/>
              <a:ext cx="4222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Picture 7" descr="HPCxPhoto-small">
              <a:extLst>
                <a:ext uri="{FF2B5EF4-FFF2-40B4-BE49-F238E27FC236}">
                  <a16:creationId xmlns:a16="http://schemas.microsoft.com/office/drawing/2014/main" id="{BCAA51B0-88F0-4A41-938D-05C6437127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3716338"/>
              <a:ext cx="3984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807" name="Picture 3">
            <a:extLst>
              <a:ext uri="{FF2B5EF4-FFF2-40B4-BE49-F238E27FC236}">
                <a16:creationId xmlns:a16="http://schemas.microsoft.com/office/drawing/2014/main" id="{6E3E598D-E277-1244-ADFF-E1468E55C0CE}"/>
              </a:ext>
            </a:extLst>
          </p:cNvPr>
          <p:cNvPicPr>
            <a:picLocks noChangeAspect="1"/>
          </p:cNvPicPr>
          <p:nvPr/>
        </p:nvPicPr>
        <p:blipFill>
          <a:blip r:embed="rId7">
            <a:extLst>
              <a:ext uri="{28A0092B-C50C-407E-A947-70E740481C1C}">
                <a14:useLocalDpi xmlns:a14="http://schemas.microsoft.com/office/drawing/2010/main" val="0"/>
              </a:ext>
            </a:extLst>
          </a:blip>
          <a:srcRect l="3894" r="56590" b="3008"/>
          <a:stretch>
            <a:fillRect/>
          </a:stretch>
        </p:blipFill>
        <p:spPr bwMode="auto">
          <a:xfrm>
            <a:off x="6372225" y="908050"/>
            <a:ext cx="27717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8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0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10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10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710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0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10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10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06">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106">
                                            <p:txEl>
                                              <p:pRg st="14" end="14"/>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10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C0F70E1D-670C-F34D-9FA5-CF4AE15C1591}"/>
              </a:ext>
            </a:extLst>
          </p:cNvPr>
          <p:cNvSpPr>
            <a:spLocks noGrp="1" noChangeArrowheads="1"/>
          </p:cNvSpPr>
          <p:nvPr>
            <p:ph type="title"/>
          </p:nvPr>
        </p:nvSpPr>
        <p:spPr>
          <a:xfrm>
            <a:off x="468313" y="28575"/>
            <a:ext cx="8229600" cy="952500"/>
          </a:xfrm>
        </p:spPr>
        <p:txBody>
          <a:bodyPr/>
          <a:lstStyle/>
          <a:p>
            <a:pPr algn="ctr" eaLnBrk="1" hangingPunct="1"/>
            <a:r>
              <a:rPr lang="en-US" altLang="en-US">
                <a:solidFill>
                  <a:srgbClr val="000000"/>
                </a:solidFill>
                <a:ea typeface="宋体" panose="02010600030101010101" pitchFamily="2" charset="-122"/>
              </a:rPr>
              <a:t>Fragility of it all…</a:t>
            </a:r>
          </a:p>
        </p:txBody>
      </p:sp>
      <p:sp>
        <p:nvSpPr>
          <p:cNvPr id="104450" name="Rectangle 3">
            <a:extLst>
              <a:ext uri="{FF2B5EF4-FFF2-40B4-BE49-F238E27FC236}">
                <a16:creationId xmlns:a16="http://schemas.microsoft.com/office/drawing/2014/main" id="{7D62BBBC-317A-9F4D-B308-EE447066FC5C}"/>
              </a:ext>
            </a:extLst>
          </p:cNvPr>
          <p:cNvSpPr>
            <a:spLocks noGrp="1" noChangeArrowheads="1"/>
          </p:cNvSpPr>
          <p:nvPr>
            <p:ph type="body" idx="1"/>
          </p:nvPr>
        </p:nvSpPr>
        <p:spPr>
          <a:xfrm>
            <a:off x="250825" y="981075"/>
            <a:ext cx="8208963" cy="5183188"/>
          </a:xfrm>
        </p:spPr>
        <p:txBody>
          <a:bodyPr/>
          <a:lstStyle/>
          <a:p>
            <a:r>
              <a:rPr lang="en-US" altLang="en-US" b="1">
                <a:solidFill>
                  <a:srgbClr val="000000"/>
                </a:solidFill>
              </a:rPr>
              <a:t>How I broke the UK e-Science Grid…</a:t>
            </a:r>
          </a:p>
          <a:p>
            <a:endParaRPr lang="en-AU" altLang="en-US"/>
          </a:p>
        </p:txBody>
      </p:sp>
      <p:pic>
        <p:nvPicPr>
          <p:cNvPr id="104451" name="Picture 2">
            <a:extLst>
              <a:ext uri="{FF2B5EF4-FFF2-40B4-BE49-F238E27FC236}">
                <a16:creationId xmlns:a16="http://schemas.microsoft.com/office/drawing/2014/main" id="{5B7FC378-FC03-374D-80AE-DF2C983ED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628775"/>
            <a:ext cx="6985000" cy="52197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E6943B2-A722-6A42-8618-2E65BAC38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700213"/>
            <a:ext cx="349091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0FAFDD8-0856-B54A-833B-06256BA07A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1773238"/>
            <a:ext cx="12969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C171B40E-5342-B042-AE72-36E53DF96388}"/>
              </a:ext>
            </a:extLst>
          </p:cNvPr>
          <p:cNvSpPr>
            <a:spLocks noGrp="1" noChangeArrowheads="1"/>
          </p:cNvSpPr>
          <p:nvPr>
            <p:ph type="title"/>
          </p:nvPr>
        </p:nvSpPr>
        <p:spPr>
          <a:xfrm>
            <a:off x="468313" y="44450"/>
            <a:ext cx="8424862" cy="765175"/>
          </a:xfrm>
        </p:spPr>
        <p:txBody>
          <a:bodyPr/>
          <a:lstStyle/>
          <a:p>
            <a:pPr algn="ctr"/>
            <a:r>
              <a:rPr lang="en-GB" altLang="en-US" sz="4000" b="1">
                <a:solidFill>
                  <a:srgbClr val="000000"/>
                </a:solidFill>
              </a:rPr>
              <a:t>Other Challenges</a:t>
            </a:r>
            <a:endParaRPr lang="en-US" altLang="en-US" sz="1800" b="1">
              <a:solidFill>
                <a:srgbClr val="000000"/>
              </a:solidFill>
            </a:endParaRPr>
          </a:p>
        </p:txBody>
      </p:sp>
      <p:sp>
        <p:nvSpPr>
          <p:cNvPr id="92163" name="Rectangle 3">
            <a:extLst>
              <a:ext uri="{FF2B5EF4-FFF2-40B4-BE49-F238E27FC236}">
                <a16:creationId xmlns:a16="http://schemas.microsoft.com/office/drawing/2014/main" id="{482C3784-BAFB-0947-96F0-6A30D3117F66}"/>
              </a:ext>
            </a:extLst>
          </p:cNvPr>
          <p:cNvSpPr>
            <a:spLocks noGrp="1" noChangeArrowheads="1"/>
          </p:cNvSpPr>
          <p:nvPr>
            <p:ph type="body" idx="1"/>
          </p:nvPr>
        </p:nvSpPr>
        <p:spPr>
          <a:xfrm>
            <a:off x="215900" y="908050"/>
            <a:ext cx="6588125" cy="5473700"/>
          </a:xfrm>
        </p:spPr>
        <p:txBody>
          <a:bodyPr/>
          <a:lstStyle/>
          <a:p>
            <a:pPr>
              <a:lnSpc>
                <a:spcPct val="90000"/>
              </a:lnSpc>
              <a:defRPr/>
            </a:pPr>
            <a:r>
              <a:rPr lang="en-GB" sz="3200" dirty="0">
                <a:solidFill>
                  <a:srgbClr val="000000"/>
                </a:solidFill>
              </a:rPr>
              <a:t>Security</a:t>
            </a:r>
            <a:endParaRPr lang="en-GB" dirty="0">
              <a:solidFill>
                <a:srgbClr val="000000"/>
              </a:solidFill>
            </a:endParaRPr>
          </a:p>
          <a:p>
            <a:pPr lvl="1">
              <a:lnSpc>
                <a:spcPct val="90000"/>
              </a:lnSpc>
              <a:defRPr/>
            </a:pPr>
            <a:r>
              <a:rPr lang="en-GB" sz="2800" dirty="0">
                <a:solidFill>
                  <a:srgbClr val="000000"/>
                </a:solidFill>
              </a:rPr>
              <a:t>Public Key Infrastructures </a:t>
            </a:r>
          </a:p>
          <a:p>
            <a:pPr lvl="3">
              <a:lnSpc>
                <a:spcPct val="90000"/>
              </a:lnSpc>
              <a:defRPr/>
            </a:pPr>
            <a:r>
              <a:rPr lang="en-GB" sz="1600" i="1" dirty="0">
                <a:solidFill>
                  <a:srgbClr val="000000"/>
                </a:solidFill>
              </a:rPr>
              <a:t>$&gt; </a:t>
            </a:r>
            <a:r>
              <a:rPr lang="en-GB" sz="1600" i="1" dirty="0" err="1">
                <a:solidFill>
                  <a:srgbClr val="000000"/>
                </a:solidFill>
              </a:rPr>
              <a:t>openssl</a:t>
            </a:r>
            <a:r>
              <a:rPr lang="en-GB" sz="1600" i="1" dirty="0">
                <a:solidFill>
                  <a:srgbClr val="000000"/>
                </a:solidFill>
              </a:rPr>
              <a:t> pkcs12 -in cert.p12 -</a:t>
            </a:r>
            <a:r>
              <a:rPr lang="en-GB" sz="1600" i="1" dirty="0" err="1">
                <a:solidFill>
                  <a:srgbClr val="000000"/>
                </a:solidFill>
              </a:rPr>
              <a:t>clcerts</a:t>
            </a:r>
            <a:r>
              <a:rPr lang="en-GB" sz="1600" i="1" dirty="0">
                <a:solidFill>
                  <a:srgbClr val="000000"/>
                </a:solidFill>
              </a:rPr>
              <a:t> -</a:t>
            </a:r>
            <a:r>
              <a:rPr lang="en-GB" sz="1600" i="1" dirty="0" err="1">
                <a:solidFill>
                  <a:srgbClr val="000000"/>
                </a:solidFill>
              </a:rPr>
              <a:t>nokeys</a:t>
            </a:r>
            <a:r>
              <a:rPr lang="en-GB" sz="1600" i="1" dirty="0">
                <a:solidFill>
                  <a:srgbClr val="000000"/>
                </a:solidFill>
              </a:rPr>
              <a:t> -out </a:t>
            </a:r>
            <a:r>
              <a:rPr lang="en-GB" sz="1600" i="1" dirty="0" err="1">
                <a:solidFill>
                  <a:srgbClr val="000000"/>
                </a:solidFill>
              </a:rPr>
              <a:t>usercert.pem</a:t>
            </a:r>
            <a:r>
              <a:rPr lang="en-GB" sz="1600" i="1" dirty="0">
                <a:solidFill>
                  <a:srgbClr val="000000"/>
                </a:solidFill>
              </a:rPr>
              <a:t>!</a:t>
            </a:r>
            <a:r>
              <a:rPr lang="en-GB" dirty="0">
                <a:solidFill>
                  <a:srgbClr val="000000"/>
                </a:solidFill>
              </a:rPr>
              <a:t> </a:t>
            </a:r>
          </a:p>
          <a:p>
            <a:pPr marL="114300" indent="0" algn="ctr">
              <a:lnSpc>
                <a:spcPct val="90000"/>
              </a:lnSpc>
              <a:buFontTx/>
              <a:buNone/>
              <a:defRPr/>
            </a:pPr>
            <a:r>
              <a:rPr lang="en-GB" sz="2400" dirty="0">
                <a:solidFill>
                  <a:srgbClr val="FF0000"/>
                </a:solidFill>
              </a:rPr>
              <a:t>???? (more in later lectures)</a:t>
            </a:r>
          </a:p>
        </p:txBody>
      </p:sp>
      <p:grpSp>
        <p:nvGrpSpPr>
          <p:cNvPr id="92164" name="Group 4">
            <a:extLst>
              <a:ext uri="{FF2B5EF4-FFF2-40B4-BE49-F238E27FC236}">
                <a16:creationId xmlns:a16="http://schemas.microsoft.com/office/drawing/2014/main" id="{6F70455E-0B72-9A49-9A2B-FBD6287E9B1A}"/>
              </a:ext>
            </a:extLst>
          </p:cNvPr>
          <p:cNvGrpSpPr>
            <a:grpSpLocks/>
          </p:cNvGrpSpPr>
          <p:nvPr/>
        </p:nvGrpSpPr>
        <p:grpSpPr bwMode="auto">
          <a:xfrm>
            <a:off x="7019925" y="1268413"/>
            <a:ext cx="2017713" cy="2449512"/>
            <a:chOff x="4286" y="1570"/>
            <a:chExt cx="1271" cy="1543"/>
          </a:xfrm>
        </p:grpSpPr>
        <p:pic>
          <p:nvPicPr>
            <p:cNvPr id="106502" name="Picture 5" descr="iceberg">
              <a:extLst>
                <a:ext uri="{FF2B5EF4-FFF2-40B4-BE49-F238E27FC236}">
                  <a16:creationId xmlns:a16="http://schemas.microsoft.com/office/drawing/2014/main" id="{79B9BA63-242A-1F4A-BC15-C4D76CE60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 y="1570"/>
              <a:ext cx="1244" cy="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6">
              <a:extLst>
                <a:ext uri="{FF2B5EF4-FFF2-40B4-BE49-F238E27FC236}">
                  <a16:creationId xmlns:a16="http://schemas.microsoft.com/office/drawing/2014/main" id="{FA65E6FF-7990-2A4A-910F-EBD7234E9DDB}"/>
                </a:ext>
              </a:extLst>
            </p:cNvPr>
            <p:cNvSpPr txBox="1">
              <a:spLocks noChangeArrowheads="1"/>
            </p:cNvSpPr>
            <p:nvPr/>
          </p:nvSpPr>
          <p:spPr bwMode="auto">
            <a:xfrm>
              <a:off x="4332" y="1752"/>
              <a:ext cx="1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800" b="1">
                  <a:solidFill>
                    <a:schemeClr val="tx1"/>
                  </a:solidFill>
                  <a:latin typeface="Arial" panose="020B0604020202020204" pitchFamily="34" charset="0"/>
                </a:rPr>
                <a:t>E-Researchers</a:t>
              </a:r>
              <a:endParaRPr lang="en-US" altLang="en-US" sz="1800" b="1">
                <a:solidFill>
                  <a:schemeClr val="tx1"/>
                </a:solidFill>
                <a:latin typeface="Arial" panose="020B0604020202020204" pitchFamily="34" charset="0"/>
              </a:endParaRPr>
            </a:p>
          </p:txBody>
        </p:sp>
        <p:sp>
          <p:nvSpPr>
            <p:cNvPr id="106504" name="Text Box 7">
              <a:extLst>
                <a:ext uri="{FF2B5EF4-FFF2-40B4-BE49-F238E27FC236}">
                  <a16:creationId xmlns:a16="http://schemas.microsoft.com/office/drawing/2014/main" id="{F1C77496-D197-7943-91A3-10CA616A64A2}"/>
                </a:ext>
              </a:extLst>
            </p:cNvPr>
            <p:cNvSpPr txBox="1">
              <a:spLocks noChangeArrowheads="1"/>
            </p:cNvSpPr>
            <p:nvPr/>
          </p:nvSpPr>
          <p:spPr bwMode="auto">
            <a:xfrm>
              <a:off x="4332" y="2292"/>
              <a:ext cx="1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800" b="1">
                  <a:solidFill>
                    <a:schemeClr val="tx1"/>
                  </a:solidFill>
                  <a:latin typeface="Arial" panose="020B0604020202020204" pitchFamily="34" charset="0"/>
                </a:rPr>
                <a:t>Researchers</a:t>
              </a:r>
              <a:endParaRPr lang="en-US" altLang="en-US" sz="1800" b="1">
                <a:solidFill>
                  <a:schemeClr val="tx1"/>
                </a:solidFill>
                <a:latin typeface="Arial" panose="020B0604020202020204" pitchFamily="34" charset="0"/>
              </a:endParaRPr>
            </a:p>
          </p:txBody>
        </p:sp>
      </p:grpSp>
      <p:sp>
        <p:nvSpPr>
          <p:cNvPr id="92168" name="Text Box 8">
            <a:extLst>
              <a:ext uri="{FF2B5EF4-FFF2-40B4-BE49-F238E27FC236}">
                <a16:creationId xmlns:a16="http://schemas.microsoft.com/office/drawing/2014/main" id="{82ECAB3D-9991-3C48-9D89-3FF409CD249B}"/>
              </a:ext>
            </a:extLst>
          </p:cNvPr>
          <p:cNvSpPr txBox="1">
            <a:spLocks noChangeArrowheads="1"/>
          </p:cNvSpPr>
          <p:nvPr/>
        </p:nvSpPr>
        <p:spPr bwMode="auto">
          <a:xfrm>
            <a:off x="7056438" y="3860800"/>
            <a:ext cx="2087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AU" altLang="en-US" sz="1800">
                <a:solidFill>
                  <a:schemeClr val="tx1"/>
                </a:solidFill>
                <a:latin typeface="Arial" panose="020B0604020202020204" pitchFamily="34" charset="0"/>
              </a:rPr>
              <a:t>(NOT TO SCALE)</a:t>
            </a:r>
          </a:p>
        </p:txBody>
      </p:sp>
      <p:pic>
        <p:nvPicPr>
          <p:cNvPr id="76805" name="Picture 1" descr="Screen shot 2013-07-29 at 9.10.35 PM.png">
            <a:extLst>
              <a:ext uri="{FF2B5EF4-FFF2-40B4-BE49-F238E27FC236}">
                <a16:creationId xmlns:a16="http://schemas.microsoft.com/office/drawing/2014/main" id="{811EEC5F-ADBC-9B44-8ADE-9861344A4972}"/>
              </a:ext>
            </a:extLst>
          </p:cNvPr>
          <p:cNvPicPr>
            <a:picLocks noChangeAspect="1"/>
          </p:cNvPicPr>
          <p:nvPr/>
        </p:nvPicPr>
        <p:blipFill>
          <a:blip r:embed="rId3">
            <a:extLst>
              <a:ext uri="{28A0092B-C50C-407E-A947-70E740481C1C}">
                <a14:useLocalDpi xmlns:a14="http://schemas.microsoft.com/office/drawing/2010/main" val="0"/>
              </a:ext>
            </a:extLst>
          </a:blip>
          <a:srcRect r="30547"/>
          <a:stretch>
            <a:fillRect/>
          </a:stretch>
        </p:blipFill>
        <p:spPr bwMode="auto">
          <a:xfrm>
            <a:off x="250825" y="2836863"/>
            <a:ext cx="6408738"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blinds(horizontal)">
                                      <p:cBhvr>
                                        <p:cTn id="7" dur="500"/>
                                        <p:tgtEl>
                                          <p:spTgt spid="9216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2168"/>
                                        </p:tgtEl>
                                        <p:attrNameLst>
                                          <p:attrName>style.visibility</p:attrName>
                                        </p:attrNameLst>
                                      </p:cBhvr>
                                      <p:to>
                                        <p:strVal val="visible"/>
                                      </p:to>
                                    </p:set>
                                    <p:animEffect transition="in" filter="blinds(horizontal)">
                                      <p:cBhvr>
                                        <p:cTn id="10" dur="500"/>
                                        <p:tgtEl>
                                          <p:spTgt spid="921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8D94FD96-EBF2-794D-890D-3B7E636D8522}"/>
              </a:ext>
            </a:extLst>
          </p:cNvPr>
          <p:cNvSpPr>
            <a:spLocks noGrp="1" noChangeArrowheads="1"/>
          </p:cNvSpPr>
          <p:nvPr>
            <p:ph type="title"/>
          </p:nvPr>
        </p:nvSpPr>
        <p:spPr>
          <a:xfrm>
            <a:off x="0" y="28575"/>
            <a:ext cx="8697913" cy="1143000"/>
          </a:xfrm>
        </p:spPr>
        <p:txBody>
          <a:bodyPr/>
          <a:lstStyle/>
          <a:p>
            <a:pPr algn="ctr" eaLnBrk="1" hangingPunct="1"/>
            <a:r>
              <a:rPr lang="en-US" altLang="en-US" sz="4000">
                <a:solidFill>
                  <a:srgbClr val="000000"/>
                </a:solidFill>
                <a:ea typeface="宋体" panose="02010600030101010101" pitchFamily="2" charset="-122"/>
              </a:rPr>
              <a:t>Doom and gloom…!?!?</a:t>
            </a:r>
          </a:p>
        </p:txBody>
      </p:sp>
      <p:sp>
        <p:nvSpPr>
          <p:cNvPr id="47106" name="Rectangle 3">
            <a:extLst>
              <a:ext uri="{FF2B5EF4-FFF2-40B4-BE49-F238E27FC236}">
                <a16:creationId xmlns:a16="http://schemas.microsoft.com/office/drawing/2014/main" id="{E53D526E-F83B-0344-AD2E-FF4291C9C4BA}"/>
              </a:ext>
            </a:extLst>
          </p:cNvPr>
          <p:cNvSpPr>
            <a:spLocks noGrp="1" noChangeArrowheads="1"/>
          </p:cNvSpPr>
          <p:nvPr>
            <p:ph type="body" idx="1"/>
          </p:nvPr>
        </p:nvSpPr>
        <p:spPr>
          <a:xfrm>
            <a:off x="250825" y="1125538"/>
            <a:ext cx="8785225" cy="4525962"/>
          </a:xfrm>
        </p:spPr>
        <p:txBody>
          <a:bodyPr/>
          <a:lstStyle/>
          <a:p>
            <a:r>
              <a:rPr lang="en-AU" altLang="en-US">
                <a:solidFill>
                  <a:srgbClr val="000000"/>
                </a:solidFill>
              </a:rPr>
              <a:t>But…</a:t>
            </a:r>
            <a:endParaRPr lang="en-AU" altLang="en-US" sz="3600">
              <a:solidFill>
                <a:srgbClr val="000000"/>
              </a:solidFill>
            </a:endParaRPr>
          </a:p>
        </p:txBody>
      </p:sp>
      <p:pic>
        <p:nvPicPr>
          <p:cNvPr id="107523" name="Picture 1">
            <a:extLst>
              <a:ext uri="{FF2B5EF4-FFF2-40B4-BE49-F238E27FC236}">
                <a16:creationId xmlns:a16="http://schemas.microsoft.com/office/drawing/2014/main" id="{70A454E7-BD4C-A549-8567-1045714CC6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4250" y="4763"/>
            <a:ext cx="180181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04015F4-EBCA-9647-9D4E-F3A567748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844675"/>
            <a:ext cx="15652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ABB313C-64A5-B149-B1C0-9AC77B7F13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2205038"/>
            <a:ext cx="30575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FA076BA-1022-B541-8C69-A54E3113B8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3789363"/>
            <a:ext cx="301625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6005151A-4720-1140-A92B-3F15860DDCD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1341438"/>
            <a:ext cx="24384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7385458-D758-2749-973D-3C18219FC4C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7950" y="4076700"/>
            <a:ext cx="235426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972AC21-F5BD-F84B-B5E8-DF845279C3C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948488" y="4149725"/>
            <a:ext cx="19510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EC91344-65DD-9B4D-95F1-B3745636AAF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5084763"/>
            <a:ext cx="22320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25DA2493-DBDC-384E-A83B-0F56084762D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92725" y="5124450"/>
            <a:ext cx="1439863"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B40055E4-8EAB-9545-B14B-9BE83E347897}"/>
              </a:ext>
            </a:extLst>
          </p:cNvPr>
          <p:cNvSpPr>
            <a:spLocks noGrp="1" noChangeArrowheads="1"/>
          </p:cNvSpPr>
          <p:nvPr>
            <p:ph type="title"/>
          </p:nvPr>
        </p:nvSpPr>
        <p:spPr>
          <a:xfrm>
            <a:off x="0" y="44450"/>
            <a:ext cx="7596188" cy="765175"/>
          </a:xfrm>
        </p:spPr>
        <p:txBody>
          <a:bodyPr/>
          <a:lstStyle/>
          <a:p>
            <a:pPr algn="ctr"/>
            <a:r>
              <a:rPr lang="en-GB" altLang="en-US" sz="4000" b="1">
                <a:solidFill>
                  <a:srgbClr val="000000"/>
                </a:solidFill>
              </a:rPr>
              <a:t>High Energy Physics?</a:t>
            </a:r>
            <a:endParaRPr lang="en-US" altLang="en-US" sz="1800" b="1">
              <a:solidFill>
                <a:srgbClr val="000000"/>
              </a:solidFill>
            </a:endParaRPr>
          </a:p>
        </p:txBody>
      </p:sp>
      <p:sp>
        <p:nvSpPr>
          <p:cNvPr id="109570" name="Rectangle 3">
            <a:extLst>
              <a:ext uri="{FF2B5EF4-FFF2-40B4-BE49-F238E27FC236}">
                <a16:creationId xmlns:a16="http://schemas.microsoft.com/office/drawing/2014/main" id="{2B39DCDA-EE7B-C746-A722-4732F2046C29}"/>
              </a:ext>
            </a:extLst>
          </p:cNvPr>
          <p:cNvSpPr>
            <a:spLocks noGrp="1" noChangeArrowheads="1"/>
          </p:cNvSpPr>
          <p:nvPr>
            <p:ph type="body" idx="1"/>
          </p:nvPr>
        </p:nvSpPr>
        <p:spPr>
          <a:xfrm>
            <a:off x="34925" y="1195388"/>
            <a:ext cx="7777163" cy="5473700"/>
          </a:xfrm>
        </p:spPr>
        <p:txBody>
          <a:bodyPr/>
          <a:lstStyle/>
          <a:p>
            <a:pPr>
              <a:lnSpc>
                <a:spcPct val="90000"/>
              </a:lnSpc>
            </a:pPr>
            <a:r>
              <a:rPr lang="en-GB" altLang="en-US">
                <a:solidFill>
                  <a:srgbClr val="000000"/>
                </a:solidFill>
              </a:rPr>
              <a:t>Why did/does Grid work for them…?</a:t>
            </a:r>
          </a:p>
          <a:p>
            <a:pPr>
              <a:lnSpc>
                <a:spcPct val="90000"/>
              </a:lnSpc>
            </a:pPr>
            <a:r>
              <a:rPr lang="en-GB" altLang="en-US">
                <a:solidFill>
                  <a:srgbClr val="000000"/>
                </a:solidFill>
              </a:rPr>
              <a:t>Size, scale and resourcing</a:t>
            </a:r>
          </a:p>
          <a:p>
            <a:pPr lvl="1">
              <a:lnSpc>
                <a:spcPct val="90000"/>
              </a:lnSpc>
            </a:pPr>
            <a:r>
              <a:rPr lang="en-GB" altLang="en-US">
                <a:solidFill>
                  <a:srgbClr val="000000"/>
                </a:solidFill>
              </a:rPr>
              <a:t>GridPP </a:t>
            </a:r>
          </a:p>
          <a:p>
            <a:pPr lvl="1">
              <a:lnSpc>
                <a:spcPct val="90000"/>
              </a:lnSpc>
            </a:pPr>
            <a:r>
              <a:rPr lang="en-GB" altLang="en-US">
                <a:solidFill>
                  <a:srgbClr val="000000"/>
                </a:solidFill>
              </a:rPr>
              <a:t>Enabling Grids for e-Science (EGEE)</a:t>
            </a:r>
          </a:p>
          <a:p>
            <a:pPr lvl="1">
              <a:lnSpc>
                <a:spcPct val="90000"/>
              </a:lnSpc>
            </a:pPr>
            <a:r>
              <a:rPr lang="en-GB" altLang="en-US">
                <a:solidFill>
                  <a:srgbClr val="000000"/>
                </a:solidFill>
              </a:rPr>
              <a:t>European Grid Initiative</a:t>
            </a:r>
          </a:p>
          <a:p>
            <a:pPr lvl="2">
              <a:lnSpc>
                <a:spcPct val="90000"/>
              </a:lnSpc>
            </a:pPr>
            <a:r>
              <a:rPr lang="en-GB" altLang="en-US" sz="1600">
                <a:solidFill>
                  <a:srgbClr val="000000"/>
                </a:solidFill>
              </a:rPr>
              <a:t>Huge numbers of admins making systems tick over </a:t>
            </a:r>
          </a:p>
          <a:p>
            <a:pPr lvl="3">
              <a:lnSpc>
                <a:spcPct val="90000"/>
              </a:lnSpc>
            </a:pPr>
            <a:r>
              <a:rPr lang="en-GB" altLang="en-US" sz="1400">
                <a:solidFill>
                  <a:srgbClr val="000000"/>
                </a:solidFill>
              </a:rPr>
              <a:t>(=not searching for Higgs Boson)</a:t>
            </a:r>
          </a:p>
          <a:p>
            <a:pPr lvl="1">
              <a:lnSpc>
                <a:spcPct val="90000"/>
              </a:lnSpc>
            </a:pPr>
            <a:r>
              <a:rPr lang="en-GB" altLang="en-US" sz="2000">
                <a:solidFill>
                  <a:srgbClr val="000000"/>
                </a:solidFill>
              </a:rPr>
              <a:t>Heterogeneity vs homogeneity</a:t>
            </a:r>
          </a:p>
          <a:p>
            <a:pPr lvl="2">
              <a:lnSpc>
                <a:spcPct val="90000"/>
              </a:lnSpc>
            </a:pPr>
            <a:r>
              <a:rPr lang="en-GB" altLang="en-US" sz="1600">
                <a:solidFill>
                  <a:srgbClr val="000000"/>
                </a:solidFill>
              </a:rPr>
              <a:t>Specific versions of operating system</a:t>
            </a:r>
          </a:p>
          <a:p>
            <a:pPr lvl="3">
              <a:lnSpc>
                <a:spcPct val="90000"/>
              </a:lnSpc>
            </a:pPr>
            <a:r>
              <a:rPr lang="en-GB" altLang="en-US" sz="1400">
                <a:solidFill>
                  <a:srgbClr val="000000"/>
                </a:solidFill>
              </a:rPr>
              <a:t>Scientific Linux v4, v5</a:t>
            </a:r>
          </a:p>
          <a:p>
            <a:pPr lvl="2">
              <a:lnSpc>
                <a:spcPct val="90000"/>
              </a:lnSpc>
            </a:pPr>
            <a:r>
              <a:rPr lang="en-GB" altLang="en-US" sz="1600">
                <a:solidFill>
                  <a:srgbClr val="000000"/>
                </a:solidFill>
              </a:rPr>
              <a:t>Specific versions of middleware</a:t>
            </a:r>
          </a:p>
          <a:p>
            <a:pPr lvl="3">
              <a:lnSpc>
                <a:spcPct val="90000"/>
              </a:lnSpc>
            </a:pPr>
            <a:r>
              <a:rPr lang="en-GB" altLang="en-US" sz="1400">
                <a:solidFill>
                  <a:srgbClr val="000000"/>
                </a:solidFill>
              </a:rPr>
              <a:t>Unilateral updates/deployments</a:t>
            </a:r>
          </a:p>
          <a:p>
            <a:pPr lvl="4">
              <a:lnSpc>
                <a:spcPct val="90000"/>
              </a:lnSpc>
            </a:pPr>
            <a:r>
              <a:rPr lang="en-GB" altLang="en-US" sz="1400">
                <a:solidFill>
                  <a:srgbClr val="000000"/>
                </a:solidFill>
              </a:rPr>
              <a:t>globus-*, gLite-wms-*,</a:t>
            </a:r>
          </a:p>
          <a:p>
            <a:pPr lvl="4">
              <a:lnSpc>
                <a:spcPct val="90000"/>
              </a:lnSpc>
            </a:pPr>
            <a:r>
              <a:rPr lang="en-GB" altLang="en-US" sz="1400">
                <a:solidFill>
                  <a:srgbClr val="000000"/>
                </a:solidFill>
              </a:rPr>
              <a:t>edg-job-*, lcg-job-*, GANGA</a:t>
            </a:r>
            <a:endParaRPr lang="en-GB" altLang="en-US" sz="2000">
              <a:solidFill>
                <a:srgbClr val="000000"/>
              </a:solidFill>
            </a:endParaRPr>
          </a:p>
          <a:p>
            <a:pPr lvl="1">
              <a:lnSpc>
                <a:spcPct val="90000"/>
              </a:lnSpc>
            </a:pPr>
            <a:r>
              <a:rPr lang="en-GB" altLang="en-US" sz="2000">
                <a:solidFill>
                  <a:srgbClr val="000000"/>
                </a:solidFill>
              </a:rPr>
              <a:t>Well-defined problem…</a:t>
            </a:r>
          </a:p>
          <a:p>
            <a:pPr lvl="1">
              <a:lnSpc>
                <a:spcPct val="90000"/>
              </a:lnSpc>
            </a:pPr>
            <a:endParaRPr lang="en-GB" altLang="en-US" sz="2000"/>
          </a:p>
        </p:txBody>
      </p:sp>
      <p:pic>
        <p:nvPicPr>
          <p:cNvPr id="109571" name="Picture 1">
            <a:extLst>
              <a:ext uri="{FF2B5EF4-FFF2-40B4-BE49-F238E27FC236}">
                <a16:creationId xmlns:a16="http://schemas.microsoft.com/office/drawing/2014/main" id="{6B46FAE8-9A58-C64F-92F7-81E00D866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7513" y="3213100"/>
            <a:ext cx="237648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2">
            <a:extLst>
              <a:ext uri="{FF2B5EF4-FFF2-40B4-BE49-F238E27FC236}">
                <a16:creationId xmlns:a16="http://schemas.microsoft.com/office/drawing/2014/main" id="{9ED292B8-5420-C742-A3B3-D01262EAA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4500" y="1628775"/>
            <a:ext cx="23495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84">
            <a:extLst>
              <a:ext uri="{FF2B5EF4-FFF2-40B4-BE49-F238E27FC236}">
                <a16:creationId xmlns:a16="http://schemas.microsoft.com/office/drawing/2014/main" id="{05F18D0E-96F3-AE49-936F-2DE06EBE5492}"/>
              </a:ext>
            </a:extLst>
          </p:cNvPr>
          <p:cNvGrpSpPr>
            <a:grpSpLocks/>
          </p:cNvGrpSpPr>
          <p:nvPr/>
        </p:nvGrpSpPr>
        <p:grpSpPr bwMode="auto">
          <a:xfrm>
            <a:off x="7308850" y="4797425"/>
            <a:ext cx="1584325" cy="1727200"/>
            <a:chOff x="2426" y="799"/>
            <a:chExt cx="726" cy="908"/>
          </a:xfrm>
        </p:grpSpPr>
        <p:pic>
          <p:nvPicPr>
            <p:cNvPr id="109576" name="Picture 55">
              <a:extLst>
                <a:ext uri="{FF2B5EF4-FFF2-40B4-BE49-F238E27FC236}">
                  <a16:creationId xmlns:a16="http://schemas.microsoft.com/office/drawing/2014/main" id="{F4AFD111-3504-3F4F-AA23-423AD1BA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 y="799"/>
              <a:ext cx="726"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7" name="Text Box 83">
              <a:extLst>
                <a:ext uri="{FF2B5EF4-FFF2-40B4-BE49-F238E27FC236}">
                  <a16:creationId xmlns:a16="http://schemas.microsoft.com/office/drawing/2014/main" id="{921803B0-53DE-9840-B9E9-3B1EA9E937B3}"/>
                </a:ext>
              </a:extLst>
            </p:cNvPr>
            <p:cNvSpPr txBox="1">
              <a:spLocks noChangeArrowheads="1"/>
            </p:cNvSpPr>
            <p:nvPr/>
          </p:nvSpPr>
          <p:spPr bwMode="auto">
            <a:xfrm>
              <a:off x="2608" y="981"/>
              <a:ext cx="544"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4800">
                  <a:solidFill>
                    <a:srgbClr val="FF0000"/>
                  </a:solidFill>
                  <a:latin typeface="Arial" panose="020B0604020202020204" pitchFamily="34" charset="0"/>
                </a:rPr>
                <a:t>?</a:t>
              </a:r>
              <a:endParaRPr lang="en-US" altLang="en-US" sz="4800">
                <a:solidFill>
                  <a:srgbClr val="FF0000"/>
                </a:solidFill>
                <a:latin typeface="Arial" panose="020B0604020202020204" pitchFamily="34" charset="0"/>
              </a:endParaRPr>
            </a:p>
          </p:txBody>
        </p:sp>
      </p:grpSp>
      <p:pic>
        <p:nvPicPr>
          <p:cNvPr id="109574" name="Picture 8">
            <a:extLst>
              <a:ext uri="{FF2B5EF4-FFF2-40B4-BE49-F238E27FC236}">
                <a16:creationId xmlns:a16="http://schemas.microsoft.com/office/drawing/2014/main" id="{1C9CF3C8-1539-454D-AA59-9A17937A82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9038" y="0"/>
            <a:ext cx="15748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4D1C929A-8F21-9C42-8A82-2C49A05C4BA9}"/>
              </a:ext>
            </a:extLst>
          </p:cNvPr>
          <p:cNvPicPr>
            <a:picLocks noChangeAspect="1"/>
          </p:cNvPicPr>
          <p:nvPr/>
        </p:nvPicPr>
        <p:blipFill>
          <a:blip r:embed="rId6">
            <a:extLst>
              <a:ext uri="{28A0092B-C50C-407E-A947-70E740481C1C}">
                <a14:useLocalDpi xmlns:a14="http://schemas.microsoft.com/office/drawing/2010/main" val="0"/>
              </a:ext>
            </a:extLst>
          </a:blip>
          <a:srcRect l="41296" t="48009" r="50742" b="40845"/>
          <a:stretch>
            <a:fillRect/>
          </a:stretch>
        </p:blipFill>
        <p:spPr bwMode="auto">
          <a:xfrm>
            <a:off x="6516688" y="5516563"/>
            <a:ext cx="7270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D5A87465-CB7A-8B4D-B598-C58520E8E8A6}"/>
              </a:ext>
            </a:extLst>
          </p:cNvPr>
          <p:cNvSpPr>
            <a:spLocks noGrp="1" noChangeArrowheads="1"/>
          </p:cNvSpPr>
          <p:nvPr>
            <p:ph type="title"/>
          </p:nvPr>
        </p:nvSpPr>
        <p:spPr>
          <a:xfrm>
            <a:off x="457200" y="44450"/>
            <a:ext cx="8229600" cy="1143000"/>
          </a:xfrm>
        </p:spPr>
        <p:txBody>
          <a:bodyPr/>
          <a:lstStyle/>
          <a:p>
            <a:pPr eaLnBrk="1" hangingPunct="1"/>
            <a:r>
              <a:rPr lang="en-US" altLang="en-US">
                <a:solidFill>
                  <a:srgbClr val="000000"/>
                </a:solidFill>
                <a:ea typeface="宋体" panose="02010600030101010101" pitchFamily="2" charset="-122"/>
              </a:rPr>
              <a:t>My philosophy since…</a:t>
            </a:r>
          </a:p>
        </p:txBody>
      </p:sp>
      <p:sp>
        <p:nvSpPr>
          <p:cNvPr id="98306" name="Rectangle 3">
            <a:extLst>
              <a:ext uri="{FF2B5EF4-FFF2-40B4-BE49-F238E27FC236}">
                <a16:creationId xmlns:a16="http://schemas.microsoft.com/office/drawing/2014/main" id="{CE678BCE-0A35-1945-92D2-1C8B697B8F78}"/>
              </a:ext>
            </a:extLst>
          </p:cNvPr>
          <p:cNvSpPr>
            <a:spLocks noGrp="1" noChangeArrowheads="1"/>
          </p:cNvSpPr>
          <p:nvPr>
            <p:ph type="body" idx="1"/>
          </p:nvPr>
        </p:nvSpPr>
        <p:spPr/>
        <p:txBody>
          <a:bodyPr/>
          <a:lstStyle/>
          <a:p>
            <a:pPr eaLnBrk="1" hangingPunct="1">
              <a:defRPr/>
            </a:pPr>
            <a:r>
              <a:rPr lang="en-US" dirty="0">
                <a:solidFill>
                  <a:srgbClr val="000000"/>
                </a:solidFill>
                <a:latin typeface="+mj-lt"/>
                <a:ea typeface="宋体" charset="0"/>
              </a:rPr>
              <a:t>Less focus on complex middleware stacks</a:t>
            </a:r>
          </a:p>
          <a:p>
            <a:pPr lvl="1" eaLnBrk="1" hangingPunct="1">
              <a:defRPr/>
            </a:pPr>
            <a:r>
              <a:rPr lang="en-US" dirty="0">
                <a:solidFill>
                  <a:srgbClr val="000000"/>
                </a:solidFill>
                <a:latin typeface="+mj-lt"/>
                <a:ea typeface="宋体" charset="0"/>
              </a:rPr>
              <a:t>FAR too much focus on technology issues</a:t>
            </a:r>
          </a:p>
          <a:p>
            <a:pPr lvl="2" eaLnBrk="1" hangingPunct="1">
              <a:defRPr/>
            </a:pPr>
            <a:r>
              <a:rPr lang="en-US" dirty="0">
                <a:solidFill>
                  <a:srgbClr val="000000"/>
                </a:solidFill>
                <a:latin typeface="+mj-lt"/>
                <a:ea typeface="宋体" charset="0"/>
              </a:rPr>
              <a:t>More on customer needs and making a difference</a:t>
            </a:r>
          </a:p>
          <a:p>
            <a:pPr eaLnBrk="1" hangingPunct="1">
              <a:defRPr/>
            </a:pPr>
            <a:r>
              <a:rPr lang="en-US" dirty="0">
                <a:solidFill>
                  <a:srgbClr val="000000"/>
                </a:solidFill>
                <a:latin typeface="+mj-lt"/>
                <a:ea typeface="宋体" charset="0"/>
              </a:rPr>
              <a:t>And to inspire you (and make you think what you do with social media!!!)</a:t>
            </a:r>
          </a:p>
          <a:p>
            <a:pPr lvl="1" eaLnBrk="1" hangingPunct="1">
              <a:defRPr/>
            </a:pPr>
            <a:r>
              <a:rPr lang="en-US" dirty="0">
                <a:solidFill>
                  <a:srgbClr val="000000"/>
                </a:solidFill>
                <a:latin typeface="+mj-lt"/>
                <a:ea typeface="宋体" charset="0"/>
              </a:rPr>
              <a:t>A snapshot of what you will be doing with Twitter analytics!</a:t>
            </a:r>
          </a:p>
        </p:txBody>
      </p:sp>
      <p:pic>
        <p:nvPicPr>
          <p:cNvPr id="110595" name="Picture 1">
            <a:extLst>
              <a:ext uri="{FF2B5EF4-FFF2-40B4-BE49-F238E27FC236}">
                <a16:creationId xmlns:a16="http://schemas.microsoft.com/office/drawing/2014/main" id="{B7161D7B-D4F8-A04E-9804-EC76F667D4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941888"/>
            <a:ext cx="163353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16920E36-C0AD-D445-A24A-7601D429C45E}"/>
              </a:ext>
            </a:extLst>
          </p:cNvPr>
          <p:cNvSpPr>
            <a:spLocks noGrp="1" noChangeArrowheads="1"/>
          </p:cNvSpPr>
          <p:nvPr>
            <p:ph type="title"/>
          </p:nvPr>
        </p:nvSpPr>
        <p:spPr>
          <a:xfrm>
            <a:off x="395288" y="2636838"/>
            <a:ext cx="8229600" cy="1143000"/>
          </a:xfrm>
        </p:spPr>
        <p:txBody>
          <a:bodyPr/>
          <a:lstStyle/>
          <a:p>
            <a:pPr algn="ctr"/>
            <a:r>
              <a:rPr lang="en-AU" altLang="en-US">
                <a:solidFill>
                  <a:srgbClr val="000000"/>
                </a:solidFill>
                <a:latin typeface="Comic Sans MS" panose="030F0902030302020204" pitchFamily="66" charset="0"/>
                <a:ea typeface="宋体" panose="02010600030101010101" pitchFamily="2" charset="-122"/>
              </a:rPr>
              <a:t>Questions?</a:t>
            </a:r>
            <a:br>
              <a:rPr lang="en-AU" altLang="en-US">
                <a:solidFill>
                  <a:srgbClr val="000000"/>
                </a:solidFill>
                <a:latin typeface="Comic Sans MS" panose="030F0902030302020204" pitchFamily="66" charset="0"/>
                <a:ea typeface="宋体" panose="02010600030101010101" pitchFamily="2" charset="-122"/>
              </a:rPr>
            </a:br>
            <a:br>
              <a:rPr lang="en-AU" altLang="en-US">
                <a:solidFill>
                  <a:srgbClr val="000000"/>
                </a:solidFill>
                <a:latin typeface="Comic Sans MS" panose="030F0902030302020204" pitchFamily="66" charset="0"/>
                <a:ea typeface="宋体" panose="02010600030101010101" pitchFamily="2" charset="-122"/>
              </a:rPr>
            </a:br>
            <a:endParaRPr lang="en-AU" altLang="en-US">
              <a:solidFill>
                <a:srgbClr val="000000"/>
              </a:solidFill>
              <a:latin typeface="Comic Sans MS" panose="030F0902030302020204" pitchFamily="66" charset="0"/>
              <a:ea typeface="宋体" panose="02010600030101010101" pitchFamily="2"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D757F8D8-2EE5-8746-896F-0D85A55503EF}"/>
              </a:ext>
            </a:extLst>
          </p:cNvPr>
          <p:cNvSpPr>
            <a:spLocks noGrp="1" noChangeArrowheads="1"/>
          </p:cNvSpPr>
          <p:nvPr>
            <p:ph type="title"/>
          </p:nvPr>
        </p:nvSpPr>
        <p:spPr/>
        <p:txBody>
          <a:bodyPr/>
          <a:lstStyle/>
          <a:p>
            <a:pPr algn="ctr"/>
            <a:r>
              <a:rPr lang="en-US" altLang="en-US">
                <a:solidFill>
                  <a:srgbClr val="000000"/>
                </a:solidFill>
              </a:rPr>
              <a:t>Yao Pan</a:t>
            </a:r>
          </a:p>
        </p:txBody>
      </p:sp>
      <p:sp>
        <p:nvSpPr>
          <p:cNvPr id="6" name="Rectangle 4">
            <a:extLst>
              <a:ext uri="{FF2B5EF4-FFF2-40B4-BE49-F238E27FC236}">
                <a16:creationId xmlns:a16="http://schemas.microsoft.com/office/drawing/2014/main" id="{378B8B82-80D7-4741-BD31-8BAABBC1D495}"/>
              </a:ext>
            </a:extLst>
          </p:cNvPr>
          <p:cNvSpPr>
            <a:spLocks noChangeArrowheads="1"/>
          </p:cNvSpPr>
          <p:nvPr/>
        </p:nvSpPr>
        <p:spPr bwMode="auto">
          <a:xfrm>
            <a:off x="5435600" y="4221163"/>
            <a:ext cx="3708400"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latin typeface="+mj-lt"/>
                <a:ea typeface="ＭＳ Ｐゴシック" charset="0"/>
                <a:cs typeface="ＭＳ Ｐゴシック" charset="0"/>
              </a:rPr>
              <a:t>Master of Science IT</a:t>
            </a:r>
          </a:p>
          <a:p>
            <a:pPr eaLnBrk="1" hangingPunct="1">
              <a:defRPr/>
            </a:pPr>
            <a:r>
              <a:rPr lang="en-US" sz="2000" b="1" dirty="0" err="1">
                <a:latin typeface="+mj-lt"/>
                <a:ea typeface="ＭＳ Ｐゴシック" charset="0"/>
                <a:cs typeface="ＭＳ Ｐゴシック" charset="0"/>
              </a:rPr>
              <a:t>UniMelb</a:t>
            </a:r>
            <a:endParaRPr lang="en-US" sz="2000" b="1" dirty="0">
              <a:latin typeface="+mj-lt"/>
              <a:ea typeface="ＭＳ Ｐゴシック" charset="0"/>
              <a:cs typeface="ＭＳ Ｐゴシック" charset="0"/>
            </a:endParaRPr>
          </a:p>
          <a:p>
            <a:pPr algn="ctr" eaLnBrk="1" hangingPunct="1">
              <a:defRPr/>
            </a:pPr>
            <a:endParaRPr lang="en-US" sz="2000" i="1" dirty="0">
              <a:solidFill>
                <a:schemeClr val="bg1"/>
              </a:solidFill>
              <a:latin typeface="+mj-lt"/>
              <a:ea typeface="ＭＳ Ｐゴシック" charset="0"/>
            </a:endParaRPr>
          </a:p>
        </p:txBody>
      </p:sp>
      <p:sp>
        <p:nvSpPr>
          <p:cNvPr id="27651" name="Rectangle 4">
            <a:extLst>
              <a:ext uri="{FF2B5EF4-FFF2-40B4-BE49-F238E27FC236}">
                <a16:creationId xmlns:a16="http://schemas.microsoft.com/office/drawing/2014/main" id="{585B00F6-5B4A-5F4B-855B-F1C0E11ABAA6}"/>
              </a:ext>
            </a:extLst>
          </p:cNvPr>
          <p:cNvSpPr>
            <a:spLocks noChangeArrowheads="1"/>
          </p:cNvSpPr>
          <p:nvPr/>
        </p:nvSpPr>
        <p:spPr bwMode="auto">
          <a:xfrm>
            <a:off x="179388" y="4149725"/>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2000" i="1"/>
          </a:p>
        </p:txBody>
      </p:sp>
      <p:sp>
        <p:nvSpPr>
          <p:cNvPr id="27652" name="Rectangle 4">
            <a:extLst>
              <a:ext uri="{FF2B5EF4-FFF2-40B4-BE49-F238E27FC236}">
                <a16:creationId xmlns:a16="http://schemas.microsoft.com/office/drawing/2014/main" id="{241E6D9B-9230-7941-BDF6-3AEED2F0EF42}"/>
              </a:ext>
            </a:extLst>
          </p:cNvPr>
          <p:cNvSpPr>
            <a:spLocks noChangeArrowheads="1"/>
          </p:cNvSpPr>
          <p:nvPr/>
        </p:nvSpPr>
        <p:spPr bwMode="auto">
          <a:xfrm>
            <a:off x="5580063" y="836613"/>
            <a:ext cx="2447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endParaRPr lang="en-US" altLang="en-US" sz="3600" i="1"/>
          </a:p>
        </p:txBody>
      </p:sp>
      <p:sp>
        <p:nvSpPr>
          <p:cNvPr id="27653" name="Rectangle 4">
            <a:extLst>
              <a:ext uri="{FF2B5EF4-FFF2-40B4-BE49-F238E27FC236}">
                <a16:creationId xmlns:a16="http://schemas.microsoft.com/office/drawing/2014/main" id="{043F5DFD-7A4F-974F-A1D2-26A366F230B2}"/>
              </a:ext>
            </a:extLst>
          </p:cNvPr>
          <p:cNvSpPr>
            <a:spLocks noChangeArrowheads="1"/>
          </p:cNvSpPr>
          <p:nvPr/>
        </p:nvSpPr>
        <p:spPr bwMode="auto">
          <a:xfrm>
            <a:off x="6300788" y="1773238"/>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2000" b="1">
                <a:solidFill>
                  <a:schemeClr val="tx1"/>
                </a:solidFill>
              </a:rPr>
              <a:t>devOps</a:t>
            </a:r>
          </a:p>
          <a:p>
            <a:pPr algn="ctr" eaLnBrk="1" hangingPunct="1">
              <a:spcBef>
                <a:spcPct val="0"/>
              </a:spcBef>
              <a:buFontTx/>
              <a:buNone/>
            </a:pPr>
            <a:r>
              <a:rPr lang="en-US" altLang="en-US" sz="2000" b="1">
                <a:solidFill>
                  <a:schemeClr val="tx1"/>
                </a:solidFill>
              </a:rPr>
              <a:t>(SWARM)</a:t>
            </a:r>
            <a:endParaRPr lang="en-US" altLang="en-US" b="1">
              <a:solidFill>
                <a:schemeClr val="tx1"/>
              </a:solidFill>
            </a:endParaRPr>
          </a:p>
        </p:txBody>
      </p:sp>
      <p:sp>
        <p:nvSpPr>
          <p:cNvPr id="13" name="Rectangle 4">
            <a:extLst>
              <a:ext uri="{FF2B5EF4-FFF2-40B4-BE49-F238E27FC236}">
                <a16:creationId xmlns:a16="http://schemas.microsoft.com/office/drawing/2014/main" id="{34B67E84-4C09-B244-B4CB-FECECEE7D7B7}"/>
              </a:ext>
            </a:extLst>
          </p:cNvPr>
          <p:cNvSpPr>
            <a:spLocks noChangeArrowheads="1"/>
          </p:cNvSpPr>
          <p:nvPr/>
        </p:nvSpPr>
        <p:spPr bwMode="auto">
          <a:xfrm>
            <a:off x="569913" y="1290638"/>
            <a:ext cx="2449512"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solidFill>
                  <a:srgbClr val="000000"/>
                </a:solidFill>
                <a:latin typeface="+mj-lt"/>
                <a:ea typeface="ＭＳ Ｐゴシック" charset="0"/>
                <a:cs typeface="ＭＳ Ｐゴシック" charset="0"/>
              </a:rPr>
              <a:t>University of Melbourne</a:t>
            </a:r>
          </a:p>
          <a:p>
            <a:pPr eaLnBrk="1" hangingPunct="1">
              <a:defRPr/>
            </a:pPr>
            <a:r>
              <a:rPr lang="en-US" sz="2000" b="1" dirty="0">
                <a:solidFill>
                  <a:srgbClr val="000000"/>
                </a:solidFill>
                <a:latin typeface="+mj-lt"/>
                <a:ea typeface="ＭＳ Ｐゴシック" charset="0"/>
                <a:cs typeface="ＭＳ Ｐゴシック" charset="0"/>
              </a:rPr>
              <a:t>Doctor of Philosophy (PhD) </a:t>
            </a:r>
          </a:p>
        </p:txBody>
      </p:sp>
      <p:sp>
        <p:nvSpPr>
          <p:cNvPr id="27655" name="Rectangle 4">
            <a:extLst>
              <a:ext uri="{FF2B5EF4-FFF2-40B4-BE49-F238E27FC236}">
                <a16:creationId xmlns:a16="http://schemas.microsoft.com/office/drawing/2014/main" id="{06C5575C-AB63-CC46-8BE6-032C87AD3E3B}"/>
              </a:ext>
            </a:extLst>
          </p:cNvPr>
          <p:cNvSpPr>
            <a:spLocks noChangeArrowheads="1"/>
          </p:cNvSpPr>
          <p:nvPr/>
        </p:nvSpPr>
        <p:spPr bwMode="auto">
          <a:xfrm>
            <a:off x="557213" y="2803525"/>
            <a:ext cx="2449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r>
              <a:rPr lang="en-US" altLang="en-US" sz="2000" i="1">
                <a:solidFill>
                  <a:srgbClr val="000000"/>
                </a:solidFill>
                <a:latin typeface="Arial" panose="020B0604020202020204" pitchFamily="34" charset="0"/>
              </a:rPr>
              <a:t>Cloud Computing</a:t>
            </a:r>
          </a:p>
          <a:p>
            <a:pPr eaLnBrk="1" hangingPunct="1">
              <a:spcBef>
                <a:spcPct val="0"/>
              </a:spcBef>
              <a:buFontTx/>
              <a:buNone/>
            </a:pPr>
            <a:r>
              <a:rPr lang="en-US" altLang="en-US" sz="2000" i="1">
                <a:solidFill>
                  <a:srgbClr val="000000"/>
                </a:solidFill>
                <a:latin typeface="Arial" panose="020B0604020202020204" pitchFamily="34" charset="0"/>
              </a:rPr>
              <a:t>Container and Orchestration tool benchmarking</a:t>
            </a:r>
          </a:p>
        </p:txBody>
      </p:sp>
      <p:pic>
        <p:nvPicPr>
          <p:cNvPr id="27656" name="Picture 3">
            <a:extLst>
              <a:ext uri="{FF2B5EF4-FFF2-40B4-BE49-F238E27FC236}">
                <a16:creationId xmlns:a16="http://schemas.microsoft.com/office/drawing/2014/main" id="{11374507-4CF4-D941-9617-436EEEA16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1228725"/>
            <a:ext cx="1397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a:extLst>
              <a:ext uri="{FF2B5EF4-FFF2-40B4-BE49-F238E27FC236}">
                <a16:creationId xmlns:a16="http://schemas.microsoft.com/office/drawing/2014/main" id="{A014F705-4A50-594C-AA64-AF62C8248DAE}"/>
              </a:ext>
            </a:extLst>
          </p:cNvPr>
          <p:cNvSpPr>
            <a:spLocks noChangeArrowheads="1"/>
          </p:cNvSpPr>
          <p:nvPr/>
        </p:nvSpPr>
        <p:spPr bwMode="auto">
          <a:xfrm>
            <a:off x="835025" y="5089525"/>
            <a:ext cx="3708400" cy="1143000"/>
          </a:xfrm>
          <a:prstGeom prst="rect">
            <a:avLst/>
          </a:prstGeom>
          <a:noFill/>
          <a:ln>
            <a:noFill/>
          </a:ln>
          <a:effectLst/>
          <a:extLst>
            <a:ext uri="{909E8E84-426E-40dd-AFC4-6F175D3DCCD1}"/>
            <a:ext uri="{91240B29-F687-4f45-9708-019B960494DF}"/>
            <a:ext uri="{AF507438-7753-43e0-B8FC-AC1667EBCBE1}"/>
          </a:extLst>
        </p:spPr>
        <p:txBody>
          <a:bodyPr anchor="ctr"/>
          <a:lstStyle/>
          <a:p>
            <a:pPr eaLnBrk="1" hangingPunct="1">
              <a:defRPr/>
            </a:pPr>
            <a:r>
              <a:rPr lang="en-US" sz="2000" b="1" dirty="0">
                <a:latin typeface="+mj-lt"/>
                <a:ea typeface="ＭＳ Ｐゴシック" charset="0"/>
                <a:cs typeface="ＭＳ Ｐゴシック" charset="0"/>
              </a:rPr>
              <a:t>COMP90024 graduate</a:t>
            </a:r>
          </a:p>
          <a:p>
            <a:pPr algn="ctr" eaLnBrk="1" hangingPunct="1">
              <a:defRPr/>
            </a:pPr>
            <a:endParaRPr lang="en-US" sz="2000" i="1" dirty="0">
              <a:solidFill>
                <a:schemeClr val="bg1"/>
              </a:solidFill>
              <a:latin typeface="+mj-lt"/>
              <a:ea typeface="ＭＳ Ｐゴシック"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Line 3">
            <a:extLst>
              <a:ext uri="{FF2B5EF4-FFF2-40B4-BE49-F238E27FC236}">
                <a16:creationId xmlns:a16="http://schemas.microsoft.com/office/drawing/2014/main" id="{3D39CE54-3EFC-504D-956B-C4882C7802A1}"/>
              </a:ext>
            </a:extLst>
          </p:cNvPr>
          <p:cNvSpPr>
            <a:spLocks noChangeShapeType="1"/>
          </p:cNvSpPr>
          <p:nvPr/>
        </p:nvSpPr>
        <p:spPr bwMode="auto">
          <a:xfrm flipH="1">
            <a:off x="5616575" y="2976563"/>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9698" name="Picture 12">
            <a:extLst>
              <a:ext uri="{FF2B5EF4-FFF2-40B4-BE49-F238E27FC236}">
                <a16:creationId xmlns:a16="http://schemas.microsoft.com/office/drawing/2014/main" id="{F4E142CF-2C7F-CE4B-8C75-14B5729F8E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3554413"/>
            <a:ext cx="592137"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Line 3">
            <a:extLst>
              <a:ext uri="{FF2B5EF4-FFF2-40B4-BE49-F238E27FC236}">
                <a16:creationId xmlns:a16="http://schemas.microsoft.com/office/drawing/2014/main" id="{E5C506C3-11A6-5D46-B5A9-1737158E295B}"/>
              </a:ext>
            </a:extLst>
          </p:cNvPr>
          <p:cNvSpPr>
            <a:spLocks noChangeShapeType="1"/>
          </p:cNvSpPr>
          <p:nvPr/>
        </p:nvSpPr>
        <p:spPr bwMode="auto">
          <a:xfrm flipH="1">
            <a:off x="8424863" y="294005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0" name="Line 3">
            <a:extLst>
              <a:ext uri="{FF2B5EF4-FFF2-40B4-BE49-F238E27FC236}">
                <a16:creationId xmlns:a16="http://schemas.microsoft.com/office/drawing/2014/main" id="{B6CC627F-4CDC-E549-AF68-FCFE1F0A17A7}"/>
              </a:ext>
            </a:extLst>
          </p:cNvPr>
          <p:cNvSpPr>
            <a:spLocks noChangeShapeType="1"/>
          </p:cNvSpPr>
          <p:nvPr/>
        </p:nvSpPr>
        <p:spPr bwMode="auto">
          <a:xfrm flipH="1">
            <a:off x="7489825" y="299720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1" name="Line 3">
            <a:extLst>
              <a:ext uri="{FF2B5EF4-FFF2-40B4-BE49-F238E27FC236}">
                <a16:creationId xmlns:a16="http://schemas.microsoft.com/office/drawing/2014/main" id="{C995D995-356A-3546-A38A-9697AFD6F09B}"/>
              </a:ext>
            </a:extLst>
          </p:cNvPr>
          <p:cNvSpPr>
            <a:spLocks noChangeShapeType="1"/>
          </p:cNvSpPr>
          <p:nvPr/>
        </p:nvSpPr>
        <p:spPr bwMode="auto">
          <a:xfrm flipH="1">
            <a:off x="6553200" y="2924175"/>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2" name="Line 13">
            <a:extLst>
              <a:ext uri="{FF2B5EF4-FFF2-40B4-BE49-F238E27FC236}">
                <a16:creationId xmlns:a16="http://schemas.microsoft.com/office/drawing/2014/main" id="{41C99CFD-E1C7-8B4F-B3E9-B1CDC50AAB51}"/>
              </a:ext>
            </a:extLst>
          </p:cNvPr>
          <p:cNvSpPr>
            <a:spLocks noChangeShapeType="1"/>
          </p:cNvSpPr>
          <p:nvPr/>
        </p:nvSpPr>
        <p:spPr bwMode="auto">
          <a:xfrm>
            <a:off x="4092575" y="2914650"/>
            <a:ext cx="0" cy="9366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3" name="Line 3">
            <a:extLst>
              <a:ext uri="{FF2B5EF4-FFF2-40B4-BE49-F238E27FC236}">
                <a16:creationId xmlns:a16="http://schemas.microsoft.com/office/drawing/2014/main" id="{DAA25DBA-75A9-6D40-9FCB-F88C41889965}"/>
              </a:ext>
            </a:extLst>
          </p:cNvPr>
          <p:cNvSpPr>
            <a:spLocks noChangeShapeType="1"/>
          </p:cNvSpPr>
          <p:nvPr/>
        </p:nvSpPr>
        <p:spPr bwMode="auto">
          <a:xfrm flipH="1">
            <a:off x="3889375" y="297180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4" name="Line 3">
            <a:extLst>
              <a:ext uri="{FF2B5EF4-FFF2-40B4-BE49-F238E27FC236}">
                <a16:creationId xmlns:a16="http://schemas.microsoft.com/office/drawing/2014/main" id="{B7E3D914-6ACC-B945-9D15-7258217A7E84}"/>
              </a:ext>
            </a:extLst>
          </p:cNvPr>
          <p:cNvSpPr>
            <a:spLocks noChangeShapeType="1"/>
          </p:cNvSpPr>
          <p:nvPr/>
        </p:nvSpPr>
        <p:spPr bwMode="auto">
          <a:xfrm flipH="1">
            <a:off x="2952750" y="2957513"/>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Line 3">
            <a:extLst>
              <a:ext uri="{FF2B5EF4-FFF2-40B4-BE49-F238E27FC236}">
                <a16:creationId xmlns:a16="http://schemas.microsoft.com/office/drawing/2014/main" id="{76795D09-C217-8947-8A7A-6FAD282830C2}"/>
              </a:ext>
            </a:extLst>
          </p:cNvPr>
          <p:cNvSpPr>
            <a:spLocks noChangeShapeType="1"/>
          </p:cNvSpPr>
          <p:nvPr/>
        </p:nvSpPr>
        <p:spPr bwMode="auto">
          <a:xfrm flipH="1">
            <a:off x="1008063" y="297180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6" name="Line 3">
            <a:extLst>
              <a:ext uri="{FF2B5EF4-FFF2-40B4-BE49-F238E27FC236}">
                <a16:creationId xmlns:a16="http://schemas.microsoft.com/office/drawing/2014/main" id="{19305CA4-5495-0243-A37A-A11757029D72}"/>
              </a:ext>
            </a:extLst>
          </p:cNvPr>
          <p:cNvSpPr>
            <a:spLocks noChangeShapeType="1"/>
          </p:cNvSpPr>
          <p:nvPr/>
        </p:nvSpPr>
        <p:spPr bwMode="auto">
          <a:xfrm flipH="1">
            <a:off x="4752975" y="299085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7" name="Line 3">
            <a:extLst>
              <a:ext uri="{FF2B5EF4-FFF2-40B4-BE49-F238E27FC236}">
                <a16:creationId xmlns:a16="http://schemas.microsoft.com/office/drawing/2014/main" id="{0904ED66-A760-A34B-95D5-09A08851AFA3}"/>
              </a:ext>
            </a:extLst>
          </p:cNvPr>
          <p:cNvSpPr>
            <a:spLocks noChangeShapeType="1"/>
          </p:cNvSpPr>
          <p:nvPr/>
        </p:nvSpPr>
        <p:spPr bwMode="auto">
          <a:xfrm flipH="1">
            <a:off x="2016125" y="297180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Rectangle 2">
            <a:extLst>
              <a:ext uri="{FF2B5EF4-FFF2-40B4-BE49-F238E27FC236}">
                <a16:creationId xmlns:a16="http://schemas.microsoft.com/office/drawing/2014/main" id="{FAD7263E-F774-5145-A2C8-2ECCC2069936}"/>
              </a:ext>
            </a:extLst>
          </p:cNvPr>
          <p:cNvSpPr>
            <a:spLocks noGrp="1" noChangeArrowheads="1"/>
          </p:cNvSpPr>
          <p:nvPr>
            <p:ph type="title"/>
          </p:nvPr>
        </p:nvSpPr>
        <p:spPr>
          <a:xfrm>
            <a:off x="466725" y="476250"/>
            <a:ext cx="7777163" cy="576263"/>
          </a:xfrm>
        </p:spPr>
        <p:txBody>
          <a:bodyPr/>
          <a:lstStyle/>
          <a:p>
            <a:pPr algn="ctr"/>
            <a:r>
              <a:rPr lang="en-GB" altLang="en-US" sz="2600"/>
              <a:t>Melbourne eResearch Group</a:t>
            </a:r>
            <a:br>
              <a:rPr lang="en-GB" altLang="en-US" sz="2600"/>
            </a:br>
            <a:r>
              <a:rPr lang="en-GB" altLang="en-US" sz="2600"/>
              <a:t>(</a:t>
            </a:r>
            <a:r>
              <a:rPr lang="en-GB" altLang="en-US" sz="2600">
                <a:hlinkClick r:id="rId4"/>
              </a:rPr>
              <a:t>http://eresearch.unimelb.edu.au</a:t>
            </a:r>
            <a:r>
              <a:rPr lang="en-GB" altLang="en-US" sz="2600"/>
              <a:t>) </a:t>
            </a:r>
            <a:br>
              <a:rPr lang="en-GB" altLang="en-US" sz="2600"/>
            </a:br>
            <a:endParaRPr lang="en-GB" altLang="en-US" sz="2600"/>
          </a:p>
        </p:txBody>
      </p:sp>
      <p:sp>
        <p:nvSpPr>
          <p:cNvPr id="29709" name="Line 3">
            <a:extLst>
              <a:ext uri="{FF2B5EF4-FFF2-40B4-BE49-F238E27FC236}">
                <a16:creationId xmlns:a16="http://schemas.microsoft.com/office/drawing/2014/main" id="{33B3F604-893E-D64C-85DA-D662705B4584}"/>
              </a:ext>
            </a:extLst>
          </p:cNvPr>
          <p:cNvSpPr>
            <a:spLocks noChangeShapeType="1"/>
          </p:cNvSpPr>
          <p:nvPr/>
        </p:nvSpPr>
        <p:spPr bwMode="auto">
          <a:xfrm flipH="1">
            <a:off x="73025" y="2971800"/>
            <a:ext cx="34925" cy="15684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0" name="Line 13">
            <a:extLst>
              <a:ext uri="{FF2B5EF4-FFF2-40B4-BE49-F238E27FC236}">
                <a16:creationId xmlns:a16="http://schemas.microsoft.com/office/drawing/2014/main" id="{49E32740-FC2B-F148-A611-34D8A1A01261}"/>
              </a:ext>
            </a:extLst>
          </p:cNvPr>
          <p:cNvSpPr>
            <a:spLocks noChangeShapeType="1"/>
          </p:cNvSpPr>
          <p:nvPr/>
        </p:nvSpPr>
        <p:spPr bwMode="auto">
          <a:xfrm>
            <a:off x="2085975" y="2816225"/>
            <a:ext cx="0" cy="9366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1" name="AutoShape 16">
            <a:extLst>
              <a:ext uri="{FF2B5EF4-FFF2-40B4-BE49-F238E27FC236}">
                <a16:creationId xmlns:a16="http://schemas.microsoft.com/office/drawing/2014/main" id="{3B7B21E7-CFDA-144B-BB36-0F96AE10AF74}"/>
              </a:ext>
            </a:extLst>
          </p:cNvPr>
          <p:cNvSpPr>
            <a:spLocks noChangeArrowheads="1"/>
          </p:cNvSpPr>
          <p:nvPr/>
        </p:nvSpPr>
        <p:spPr bwMode="auto">
          <a:xfrm>
            <a:off x="-34925" y="2668588"/>
            <a:ext cx="9144000" cy="1136650"/>
          </a:xfrm>
          <a:prstGeom prst="rightArrow">
            <a:avLst>
              <a:gd name="adj1" fmla="val 57352"/>
              <a:gd name="adj2" fmla="val 46629"/>
            </a:avLst>
          </a:prstGeom>
          <a:solidFill>
            <a:srgbClr val="CC3399"/>
          </a:solidFill>
          <a:ln w="9525">
            <a:solidFill>
              <a:schemeClr val="tx1"/>
            </a:solidFill>
            <a:miter lim="800000"/>
            <a:headEnd/>
            <a:tailEnd/>
          </a:ln>
        </p:spPr>
        <p:txBody>
          <a:bodyPr wrap="none" anchor="ct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29712" name="Text Box 17">
            <a:extLst>
              <a:ext uri="{FF2B5EF4-FFF2-40B4-BE49-F238E27FC236}">
                <a16:creationId xmlns:a16="http://schemas.microsoft.com/office/drawing/2014/main" id="{09A2B92C-3B87-2B40-BB6E-E7D140787334}"/>
              </a:ext>
            </a:extLst>
          </p:cNvPr>
          <p:cNvSpPr txBox="1">
            <a:spLocks noChangeArrowheads="1"/>
          </p:cNvSpPr>
          <p:nvPr/>
        </p:nvSpPr>
        <p:spPr bwMode="auto">
          <a:xfrm>
            <a:off x="-107950" y="4421188"/>
            <a:ext cx="684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2010</a:t>
            </a:r>
            <a:endParaRPr lang="en-US" altLang="en-US" sz="1600">
              <a:solidFill>
                <a:srgbClr val="FF0000"/>
              </a:solidFill>
              <a:latin typeface="Arial" panose="020B0604020202020204" pitchFamily="34" charset="0"/>
            </a:endParaRPr>
          </a:p>
        </p:txBody>
      </p:sp>
      <p:pic>
        <p:nvPicPr>
          <p:cNvPr id="29713" name="Picture 18">
            <a:extLst>
              <a:ext uri="{FF2B5EF4-FFF2-40B4-BE49-F238E27FC236}">
                <a16:creationId xmlns:a16="http://schemas.microsoft.com/office/drawing/2014/main" id="{B51D89E7-584A-3541-9D1E-44F66A881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556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 Box 20">
            <a:extLst>
              <a:ext uri="{FF2B5EF4-FFF2-40B4-BE49-F238E27FC236}">
                <a16:creationId xmlns:a16="http://schemas.microsoft.com/office/drawing/2014/main" id="{7319CBC8-DBD1-1C47-B5B9-FB77E6F7EF4E}"/>
              </a:ext>
            </a:extLst>
          </p:cNvPr>
          <p:cNvSpPr txBox="1">
            <a:spLocks noChangeArrowheads="1"/>
          </p:cNvSpPr>
          <p:nvPr/>
        </p:nvSpPr>
        <p:spPr bwMode="auto">
          <a:xfrm>
            <a:off x="1620838" y="4418013"/>
            <a:ext cx="86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2012</a:t>
            </a:r>
            <a:endParaRPr lang="en-US" altLang="en-US" sz="1600">
              <a:solidFill>
                <a:srgbClr val="FF0000"/>
              </a:solidFill>
              <a:latin typeface="Arial" panose="020B0604020202020204" pitchFamily="34" charset="0"/>
            </a:endParaRPr>
          </a:p>
        </p:txBody>
      </p:sp>
      <p:sp>
        <p:nvSpPr>
          <p:cNvPr id="29715" name="Text Box 22">
            <a:extLst>
              <a:ext uri="{FF2B5EF4-FFF2-40B4-BE49-F238E27FC236}">
                <a16:creationId xmlns:a16="http://schemas.microsoft.com/office/drawing/2014/main" id="{7E487CDD-D748-8D47-90E9-7CE749933DA6}"/>
              </a:ext>
            </a:extLst>
          </p:cNvPr>
          <p:cNvSpPr txBox="1">
            <a:spLocks noChangeArrowheads="1"/>
          </p:cNvSpPr>
          <p:nvPr/>
        </p:nvSpPr>
        <p:spPr bwMode="auto">
          <a:xfrm>
            <a:off x="719138" y="4421188"/>
            <a:ext cx="6842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2011</a:t>
            </a:r>
            <a:endParaRPr lang="en-US" altLang="en-US" sz="1600">
              <a:solidFill>
                <a:srgbClr val="FF0000"/>
              </a:solidFill>
              <a:latin typeface="Arial" panose="020B0604020202020204" pitchFamily="34" charset="0"/>
            </a:endParaRPr>
          </a:p>
        </p:txBody>
      </p:sp>
      <p:sp>
        <p:nvSpPr>
          <p:cNvPr id="29716" name="Text Box 24">
            <a:extLst>
              <a:ext uri="{FF2B5EF4-FFF2-40B4-BE49-F238E27FC236}">
                <a16:creationId xmlns:a16="http://schemas.microsoft.com/office/drawing/2014/main" id="{2FA7B726-572E-0B4F-9282-3EB2CA18E085}"/>
              </a:ext>
            </a:extLst>
          </p:cNvPr>
          <p:cNvSpPr txBox="1">
            <a:spLocks noChangeArrowheads="1"/>
          </p:cNvSpPr>
          <p:nvPr/>
        </p:nvSpPr>
        <p:spPr bwMode="auto">
          <a:xfrm>
            <a:off x="2590800" y="4419600"/>
            <a:ext cx="828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2013</a:t>
            </a:r>
            <a:endParaRPr lang="en-US" altLang="en-US" sz="1600">
              <a:solidFill>
                <a:srgbClr val="FF0000"/>
              </a:solidFill>
              <a:latin typeface="Arial" panose="020B0604020202020204" pitchFamily="34" charset="0"/>
            </a:endParaRPr>
          </a:p>
        </p:txBody>
      </p:sp>
      <p:pic>
        <p:nvPicPr>
          <p:cNvPr id="29717" name="Picture 75">
            <a:extLst>
              <a:ext uri="{FF2B5EF4-FFF2-40B4-BE49-F238E27FC236}">
                <a16:creationId xmlns:a16="http://schemas.microsoft.com/office/drawing/2014/main" id="{2C4D867A-F2D6-044D-B52C-0959E56A9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6550" y="-26988"/>
            <a:ext cx="1223963" cy="153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41">
            <a:extLst>
              <a:ext uri="{FF2B5EF4-FFF2-40B4-BE49-F238E27FC236}">
                <a16:creationId xmlns:a16="http://schemas.microsoft.com/office/drawing/2014/main" id="{9C19DF47-F631-2041-AD70-1C5AE82F20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2636838"/>
            <a:ext cx="5651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8">
            <a:extLst>
              <a:ext uri="{FF2B5EF4-FFF2-40B4-BE49-F238E27FC236}">
                <a16:creationId xmlns:a16="http://schemas.microsoft.com/office/drawing/2014/main" id="{7C179816-D21C-7C42-86E3-5BC861FC31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2236788"/>
            <a:ext cx="508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10">
            <a:extLst>
              <a:ext uri="{FF2B5EF4-FFF2-40B4-BE49-F238E27FC236}">
                <a16:creationId xmlns:a16="http://schemas.microsoft.com/office/drawing/2014/main" id="{78A3A9D1-00AC-AF46-AADC-831EFFD9035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60600" y="3090863"/>
            <a:ext cx="495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11">
            <a:extLst>
              <a:ext uri="{FF2B5EF4-FFF2-40B4-BE49-F238E27FC236}">
                <a16:creationId xmlns:a16="http://schemas.microsoft.com/office/drawing/2014/main" id="{688C8A21-9B79-7340-AE58-52B907EE5F7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63775" y="2466975"/>
            <a:ext cx="508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2" name="Picture 12">
            <a:extLst>
              <a:ext uri="{FF2B5EF4-FFF2-40B4-BE49-F238E27FC236}">
                <a16:creationId xmlns:a16="http://schemas.microsoft.com/office/drawing/2014/main" id="{ED2D62B5-2D52-C040-9F25-6C8AA5ECD7A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97050" y="3484563"/>
            <a:ext cx="50323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13" descr="Screen shot 2013-02-18 at 11.34.40 AM.png">
            <a:extLst>
              <a:ext uri="{FF2B5EF4-FFF2-40B4-BE49-F238E27FC236}">
                <a16:creationId xmlns:a16="http://schemas.microsoft.com/office/drawing/2014/main" id="{576EE951-36A5-0F4F-A4B2-1EE6A5838E7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2836863"/>
            <a:ext cx="5000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17" descr="Screen shot 2013-02-18 at 11.44.31 AM.png">
            <a:extLst>
              <a:ext uri="{FF2B5EF4-FFF2-40B4-BE49-F238E27FC236}">
                <a16:creationId xmlns:a16="http://schemas.microsoft.com/office/drawing/2014/main" id="{954723BD-000D-724C-B8E6-83BE59E0923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27325" y="2276475"/>
            <a:ext cx="4762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18" descr="Screen shot 2013-02-18 at 11.43.46 AM.png">
            <a:extLst>
              <a:ext uri="{FF2B5EF4-FFF2-40B4-BE49-F238E27FC236}">
                <a16:creationId xmlns:a16="http://schemas.microsoft.com/office/drawing/2014/main" id="{1AC828F6-7C24-6341-AA46-1C6BD4C5438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3281363"/>
            <a:ext cx="5032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6" name="Picture 19" descr="Screen shot 2013-02-18 at 11.43.00 AM.png">
            <a:extLst>
              <a:ext uri="{FF2B5EF4-FFF2-40B4-BE49-F238E27FC236}">
                <a16:creationId xmlns:a16="http://schemas.microsoft.com/office/drawing/2014/main" id="{F52C0343-A416-D74B-994B-1FD7FEA28F4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719388" y="2754313"/>
            <a:ext cx="4841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7" name="Picture 37">
            <a:extLst>
              <a:ext uri="{FF2B5EF4-FFF2-40B4-BE49-F238E27FC236}">
                <a16:creationId xmlns:a16="http://schemas.microsoft.com/office/drawing/2014/main" id="{F6D1A8FC-92E6-FC47-B4CD-442A005B165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3238500"/>
            <a:ext cx="5762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8" name="Picture 14">
            <a:extLst>
              <a:ext uri="{FF2B5EF4-FFF2-40B4-BE49-F238E27FC236}">
                <a16:creationId xmlns:a16="http://schemas.microsoft.com/office/drawing/2014/main" id="{E9C7E2EF-BB0E-0E49-B71B-CAB6A6429797}"/>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203575" y="2924175"/>
            <a:ext cx="5254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Box 3">
            <a:extLst>
              <a:ext uri="{FF2B5EF4-FFF2-40B4-BE49-F238E27FC236}">
                <a16:creationId xmlns:a16="http://schemas.microsoft.com/office/drawing/2014/main" id="{FAB8F96D-6E2E-DB46-B628-687707D876D5}"/>
              </a:ext>
            </a:extLst>
          </p:cNvPr>
          <p:cNvSpPr txBox="1">
            <a:spLocks noChangeArrowheads="1"/>
          </p:cNvSpPr>
          <p:nvPr/>
        </p:nvSpPr>
        <p:spPr bwMode="auto">
          <a:xfrm>
            <a:off x="-9525" y="6011863"/>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US" altLang="en-US" sz="3200">
                <a:solidFill>
                  <a:srgbClr val="FF0000"/>
                </a:solidFill>
                <a:latin typeface="Arial" panose="020B0604020202020204" pitchFamily="34" charset="0"/>
              </a:rPr>
              <a:t>ALL ABOUT APPLIED COMPUTING</a:t>
            </a:r>
          </a:p>
        </p:txBody>
      </p:sp>
      <p:sp>
        <p:nvSpPr>
          <p:cNvPr id="29730" name="Text Box 24">
            <a:extLst>
              <a:ext uri="{FF2B5EF4-FFF2-40B4-BE49-F238E27FC236}">
                <a16:creationId xmlns:a16="http://schemas.microsoft.com/office/drawing/2014/main" id="{FD8CEAD4-8283-6948-B97B-72D3ADDB89EC}"/>
              </a:ext>
            </a:extLst>
          </p:cNvPr>
          <p:cNvSpPr txBox="1">
            <a:spLocks noChangeArrowheads="1"/>
          </p:cNvSpPr>
          <p:nvPr/>
        </p:nvSpPr>
        <p:spPr bwMode="auto">
          <a:xfrm>
            <a:off x="3527425" y="4419600"/>
            <a:ext cx="828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2014</a:t>
            </a:r>
            <a:endParaRPr lang="en-US" altLang="en-US" sz="1600">
              <a:solidFill>
                <a:srgbClr val="FF0000"/>
              </a:solidFill>
              <a:latin typeface="Arial" panose="020B0604020202020204" pitchFamily="34" charset="0"/>
            </a:endParaRPr>
          </a:p>
        </p:txBody>
      </p:sp>
      <p:sp>
        <p:nvSpPr>
          <p:cNvPr id="29731" name="Text Box 24">
            <a:extLst>
              <a:ext uri="{FF2B5EF4-FFF2-40B4-BE49-F238E27FC236}">
                <a16:creationId xmlns:a16="http://schemas.microsoft.com/office/drawing/2014/main" id="{BC5A6774-3A61-FE47-9CF8-383BAFFBB878}"/>
              </a:ext>
            </a:extLst>
          </p:cNvPr>
          <p:cNvSpPr txBox="1">
            <a:spLocks noChangeArrowheads="1"/>
          </p:cNvSpPr>
          <p:nvPr/>
        </p:nvSpPr>
        <p:spPr bwMode="auto">
          <a:xfrm>
            <a:off x="4391025" y="4419600"/>
            <a:ext cx="828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2015</a:t>
            </a:r>
            <a:endParaRPr lang="en-US" altLang="en-US" sz="1600">
              <a:solidFill>
                <a:srgbClr val="FF0000"/>
              </a:solidFill>
              <a:latin typeface="Arial" panose="020B0604020202020204" pitchFamily="34" charset="0"/>
            </a:endParaRPr>
          </a:p>
        </p:txBody>
      </p:sp>
      <p:pic>
        <p:nvPicPr>
          <p:cNvPr id="29732" name="Picture 2">
            <a:extLst>
              <a:ext uri="{FF2B5EF4-FFF2-40B4-BE49-F238E27FC236}">
                <a16:creationId xmlns:a16="http://schemas.microsoft.com/office/drawing/2014/main" id="{926B4692-F2D3-FF4D-BCB0-52C2D84A9F72}"/>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198938" y="2913063"/>
            <a:ext cx="5270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3" name="Picture 5">
            <a:extLst>
              <a:ext uri="{FF2B5EF4-FFF2-40B4-BE49-F238E27FC236}">
                <a16:creationId xmlns:a16="http://schemas.microsoft.com/office/drawing/2014/main" id="{FC232D4C-AAE6-1043-8166-8C921BDF52E1}"/>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700588" y="2906713"/>
            <a:ext cx="5413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24">
            <a:extLst>
              <a:ext uri="{FF2B5EF4-FFF2-40B4-BE49-F238E27FC236}">
                <a16:creationId xmlns:a16="http://schemas.microsoft.com/office/drawing/2014/main" id="{D5698511-C149-174A-978E-D455ABD67EEB}"/>
              </a:ext>
            </a:extLst>
          </p:cNvPr>
          <p:cNvSpPr txBox="1">
            <a:spLocks noChangeArrowheads="1"/>
          </p:cNvSpPr>
          <p:nvPr/>
        </p:nvSpPr>
        <p:spPr bwMode="auto">
          <a:xfrm>
            <a:off x="5292725" y="4427538"/>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2016</a:t>
            </a:r>
            <a:endParaRPr lang="en-US" altLang="en-US" sz="1600">
              <a:solidFill>
                <a:srgbClr val="FF0000"/>
              </a:solidFill>
              <a:latin typeface="Arial" panose="020B0604020202020204" pitchFamily="34" charset="0"/>
            </a:endParaRPr>
          </a:p>
        </p:txBody>
      </p:sp>
      <p:pic>
        <p:nvPicPr>
          <p:cNvPr id="29735" name="Picture 6">
            <a:extLst>
              <a:ext uri="{FF2B5EF4-FFF2-40B4-BE49-F238E27FC236}">
                <a16:creationId xmlns:a16="http://schemas.microsoft.com/office/drawing/2014/main" id="{22F374AF-4472-CA4F-9980-334C9258A5AB}"/>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716338" y="3208338"/>
            <a:ext cx="4841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6" name="Picture 7">
            <a:extLst>
              <a:ext uri="{FF2B5EF4-FFF2-40B4-BE49-F238E27FC236}">
                <a16:creationId xmlns:a16="http://schemas.microsoft.com/office/drawing/2014/main" id="{563974EF-0BEB-234A-9479-AD00DB953C7B}"/>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708400" y="2635250"/>
            <a:ext cx="4921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7" name="Picture 10">
            <a:extLst>
              <a:ext uri="{FF2B5EF4-FFF2-40B4-BE49-F238E27FC236}">
                <a16:creationId xmlns:a16="http://schemas.microsoft.com/office/drawing/2014/main" id="{C21897F0-928C-B942-9D8F-FC64E7F51BFF}"/>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505450" y="2349500"/>
            <a:ext cx="6016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8" name="Picture 11">
            <a:extLst>
              <a:ext uri="{FF2B5EF4-FFF2-40B4-BE49-F238E27FC236}">
                <a16:creationId xmlns:a16="http://schemas.microsoft.com/office/drawing/2014/main" id="{38FAC610-EAFF-6444-BD9D-9AD7207EF8EB}"/>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218113" y="2906713"/>
            <a:ext cx="6032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9" name="Picture 13">
            <a:extLst>
              <a:ext uri="{FF2B5EF4-FFF2-40B4-BE49-F238E27FC236}">
                <a16:creationId xmlns:a16="http://schemas.microsoft.com/office/drawing/2014/main" id="{713AEA32-B1C0-7D45-AD0B-315DB5A49649}"/>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292850" y="2636838"/>
            <a:ext cx="5048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0" name="TextBox 1">
            <a:extLst>
              <a:ext uri="{FF2B5EF4-FFF2-40B4-BE49-F238E27FC236}">
                <a16:creationId xmlns:a16="http://schemas.microsoft.com/office/drawing/2014/main" id="{5B705741-F8C3-8647-B8ED-C0D02B379CCA}"/>
              </a:ext>
            </a:extLst>
          </p:cNvPr>
          <p:cNvSpPr txBox="1">
            <a:spLocks noChangeArrowheads="1"/>
          </p:cNvSpPr>
          <p:nvPr/>
        </p:nvSpPr>
        <p:spPr bwMode="auto">
          <a:xfrm>
            <a:off x="179388" y="5013325"/>
            <a:ext cx="84963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buFontTx/>
              <a:buNone/>
            </a:pPr>
            <a:r>
              <a:rPr lang="en-US" altLang="en-US" sz="1800">
                <a:solidFill>
                  <a:srgbClr val="00FF00"/>
                </a:solidFill>
                <a:latin typeface="Arial" panose="020B0604020202020204" pitchFamily="34" charset="0"/>
              </a:rPr>
              <a:t>Funding from many funding sources (DARPA, IARPA, DSTG, EU, JDRF, HCT, NHMRC, ARC, Dept Innovation, Dept Environment, VicHealth, Commercial, …)</a:t>
            </a:r>
          </a:p>
          <a:p>
            <a:pPr algn="ctr" eaLnBrk="1" hangingPunct="1">
              <a:buFontTx/>
              <a:buNone/>
            </a:pPr>
            <a:r>
              <a:rPr lang="en-US" altLang="en-US" sz="1800">
                <a:solidFill>
                  <a:srgbClr val="FFFF00"/>
                </a:solidFill>
                <a:latin typeface="Arial" panose="020B0604020202020204" pitchFamily="34" charset="0"/>
              </a:rPr>
              <a:t>450+ Masters dissertations</a:t>
            </a:r>
          </a:p>
        </p:txBody>
      </p:sp>
      <p:sp>
        <p:nvSpPr>
          <p:cNvPr id="29741" name="Text Box 24">
            <a:extLst>
              <a:ext uri="{FF2B5EF4-FFF2-40B4-BE49-F238E27FC236}">
                <a16:creationId xmlns:a16="http://schemas.microsoft.com/office/drawing/2014/main" id="{D7C5CE7F-3645-D54A-9B4C-9AACA8EC070A}"/>
              </a:ext>
            </a:extLst>
          </p:cNvPr>
          <p:cNvSpPr txBox="1">
            <a:spLocks noChangeArrowheads="1"/>
          </p:cNvSpPr>
          <p:nvPr/>
        </p:nvSpPr>
        <p:spPr bwMode="auto">
          <a:xfrm>
            <a:off x="6191250" y="4437063"/>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2017</a:t>
            </a:r>
            <a:endParaRPr lang="en-US" altLang="en-US" sz="1600">
              <a:solidFill>
                <a:srgbClr val="FF0000"/>
              </a:solidFill>
              <a:latin typeface="Arial" panose="020B0604020202020204" pitchFamily="34" charset="0"/>
            </a:endParaRPr>
          </a:p>
        </p:txBody>
      </p:sp>
      <p:pic>
        <p:nvPicPr>
          <p:cNvPr id="29742" name="Picture 2" descr="rsinnott.jpeg">
            <a:extLst>
              <a:ext uri="{FF2B5EF4-FFF2-40B4-BE49-F238E27FC236}">
                <a16:creationId xmlns:a16="http://schemas.microsoft.com/office/drawing/2014/main" id="{65B1E624-98A5-EC40-872D-1960BBE6C1D2}"/>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95288" y="2852738"/>
            <a:ext cx="50482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6">
            <a:extLst>
              <a:ext uri="{FF2B5EF4-FFF2-40B4-BE49-F238E27FC236}">
                <a16:creationId xmlns:a16="http://schemas.microsoft.com/office/drawing/2014/main" id="{5554D62C-8917-D243-BD58-085E201297B8}"/>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786438" y="2924175"/>
            <a:ext cx="50323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Picture 1" descr="SadiaWaleem.jpeg">
            <a:extLst>
              <a:ext uri="{FF2B5EF4-FFF2-40B4-BE49-F238E27FC236}">
                <a16:creationId xmlns:a16="http://schemas.microsoft.com/office/drawing/2014/main" id="{213B75AD-E5B5-524F-BB40-3761FC9DEF6F}"/>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747000" y="2492375"/>
            <a:ext cx="5397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5" name="Picture 1" descr="Screen Shot 2018-02-08 at 8.52.02 am.png">
            <a:extLst>
              <a:ext uri="{FF2B5EF4-FFF2-40B4-BE49-F238E27FC236}">
                <a16:creationId xmlns:a16="http://schemas.microsoft.com/office/drawing/2014/main" id="{803D98BF-1C98-D14D-B303-97051D64C9A7}"/>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7747000" y="3025775"/>
            <a:ext cx="5318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6" name="Picture 1">
            <a:extLst>
              <a:ext uri="{FF2B5EF4-FFF2-40B4-BE49-F238E27FC236}">
                <a16:creationId xmlns:a16="http://schemas.microsoft.com/office/drawing/2014/main" id="{9726B2DA-6BB2-B443-91A8-843FD91628B2}"/>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7773988" y="3598863"/>
            <a:ext cx="5365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7" name="Picture 1" descr="Screen Shot 2018-07-17 at 12.29.19 pm.png">
            <a:extLst>
              <a:ext uri="{FF2B5EF4-FFF2-40B4-BE49-F238E27FC236}">
                <a16:creationId xmlns:a16="http://schemas.microsoft.com/office/drawing/2014/main" id="{30FADBD7-8BDD-C94D-B789-EB926DC8D9DA}"/>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8253413" y="2632075"/>
            <a:ext cx="5302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8" name="Picture 59" descr="Image result for christopher guest melbourne">
            <a:extLst>
              <a:ext uri="{FF2B5EF4-FFF2-40B4-BE49-F238E27FC236}">
                <a16:creationId xmlns:a16="http://schemas.microsoft.com/office/drawing/2014/main" id="{73FBF6EF-AE7E-CD4F-87F2-BB703F0A040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88088" y="3254375"/>
            <a:ext cx="50641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9" name="Picture 2">
            <a:extLst>
              <a:ext uri="{FF2B5EF4-FFF2-40B4-BE49-F238E27FC236}">
                <a16:creationId xmlns:a16="http://schemas.microsoft.com/office/drawing/2014/main" id="{4C8F4B94-05BF-6A49-907B-6D628EC1AD2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267700" y="3824288"/>
            <a:ext cx="5064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0" name="Picture 3">
            <a:extLst>
              <a:ext uri="{FF2B5EF4-FFF2-40B4-BE49-F238E27FC236}">
                <a16:creationId xmlns:a16="http://schemas.microsoft.com/office/drawing/2014/main" id="{666A2100-EC6F-8949-900F-B2959E56B94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43888" y="3187700"/>
            <a:ext cx="536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1" name="Text Box 24">
            <a:extLst>
              <a:ext uri="{FF2B5EF4-FFF2-40B4-BE49-F238E27FC236}">
                <a16:creationId xmlns:a16="http://schemas.microsoft.com/office/drawing/2014/main" id="{11488153-9BF1-2D47-9A79-71B35EA4EC6B}"/>
              </a:ext>
            </a:extLst>
          </p:cNvPr>
          <p:cNvSpPr txBox="1">
            <a:spLocks noChangeArrowheads="1"/>
          </p:cNvSpPr>
          <p:nvPr/>
        </p:nvSpPr>
        <p:spPr bwMode="auto">
          <a:xfrm>
            <a:off x="7127875" y="4437063"/>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2018</a:t>
            </a:r>
            <a:endParaRPr lang="en-US" altLang="en-US" sz="1600">
              <a:solidFill>
                <a:srgbClr val="FF0000"/>
              </a:solidFill>
              <a:latin typeface="Arial" panose="020B0604020202020204" pitchFamily="34" charset="0"/>
            </a:endParaRPr>
          </a:p>
        </p:txBody>
      </p:sp>
      <p:sp>
        <p:nvSpPr>
          <p:cNvPr id="29752" name="Text Box 24">
            <a:extLst>
              <a:ext uri="{FF2B5EF4-FFF2-40B4-BE49-F238E27FC236}">
                <a16:creationId xmlns:a16="http://schemas.microsoft.com/office/drawing/2014/main" id="{483AC78A-8780-7245-8CC8-BEBDED2CB4BB}"/>
              </a:ext>
            </a:extLst>
          </p:cNvPr>
          <p:cNvSpPr txBox="1">
            <a:spLocks noChangeArrowheads="1"/>
          </p:cNvSpPr>
          <p:nvPr/>
        </p:nvSpPr>
        <p:spPr bwMode="auto">
          <a:xfrm>
            <a:off x="8004175" y="4449763"/>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a:solidFill>
                  <a:srgbClr val="FF0000"/>
                </a:solidFill>
                <a:latin typeface="Arial" panose="020B0604020202020204" pitchFamily="34" charset="0"/>
              </a:rPr>
              <a:t> 2019</a:t>
            </a:r>
            <a:endParaRPr lang="en-US" altLang="en-US" sz="1600">
              <a:solidFill>
                <a:srgbClr val="FF0000"/>
              </a:solidFill>
              <a:latin typeface="Arial" panose="020B0604020202020204" pitchFamily="34" charset="0"/>
            </a:endParaRPr>
          </a:p>
        </p:txBody>
      </p:sp>
      <p:pic>
        <p:nvPicPr>
          <p:cNvPr id="29753" name="Picture 2" descr="Screen Shot 2017-08-21 at 1.03.45 pm.png">
            <a:extLst>
              <a:ext uri="{FF2B5EF4-FFF2-40B4-BE49-F238E27FC236}">
                <a16:creationId xmlns:a16="http://schemas.microsoft.com/office/drawing/2014/main" id="{6FCBEBC9-399B-3C42-9C3B-2C4494E42A4D}"/>
              </a:ext>
            </a:extLst>
          </p:cNvPr>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6732588" y="1989138"/>
            <a:ext cx="498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4" name="Picture 3" descr="Screen Shot 2017-08-21 at 1.04.03 pm.png">
            <a:extLst>
              <a:ext uri="{FF2B5EF4-FFF2-40B4-BE49-F238E27FC236}">
                <a16:creationId xmlns:a16="http://schemas.microsoft.com/office/drawing/2014/main" id="{1EC2517F-9903-794C-8528-76107CE1657F}"/>
              </a:ext>
            </a:extLst>
          </p:cNvPr>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32588" y="2563813"/>
            <a:ext cx="50323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5" name="Picture 1" descr="Screen Shot 2017-08-21 at 1.03.24 pm.png">
            <a:extLst>
              <a:ext uri="{FF2B5EF4-FFF2-40B4-BE49-F238E27FC236}">
                <a16:creationId xmlns:a16="http://schemas.microsoft.com/office/drawing/2014/main" id="{54126EFB-2F2F-674E-AF55-CC4163AB7E1C}"/>
              </a:ext>
            </a:extLst>
          </p:cNvPr>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6732588" y="3213100"/>
            <a:ext cx="5032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6" name="Picture 3">
            <a:extLst>
              <a:ext uri="{FF2B5EF4-FFF2-40B4-BE49-F238E27FC236}">
                <a16:creationId xmlns:a16="http://schemas.microsoft.com/office/drawing/2014/main" id="{6752FCAD-F82D-F24F-B977-8AD9AB407580}"/>
              </a:ext>
            </a:extLst>
          </p:cNvPr>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7239000" y="3722688"/>
            <a:ext cx="523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7" name="Picture 4">
            <a:extLst>
              <a:ext uri="{FF2B5EF4-FFF2-40B4-BE49-F238E27FC236}">
                <a16:creationId xmlns:a16="http://schemas.microsoft.com/office/drawing/2014/main" id="{1DC4D9DE-C0E2-F94A-89F7-067265DD4EE4}"/>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7234238" y="1995488"/>
            <a:ext cx="53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8" name="Picture 2">
            <a:extLst>
              <a:ext uri="{FF2B5EF4-FFF2-40B4-BE49-F238E27FC236}">
                <a16:creationId xmlns:a16="http://schemas.microsoft.com/office/drawing/2014/main" id="{0C366693-3433-2440-A860-8ED6182ED9B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732588" y="3862388"/>
            <a:ext cx="4984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9" name="Picture 1">
            <a:extLst>
              <a:ext uri="{FF2B5EF4-FFF2-40B4-BE49-F238E27FC236}">
                <a16:creationId xmlns:a16="http://schemas.microsoft.com/office/drawing/2014/main" id="{E4297F00-B18D-434A-9C00-F2ED15C2F89B}"/>
              </a:ext>
            </a:extLst>
          </p:cNvPr>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7223125" y="2586038"/>
            <a:ext cx="5397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0" name="Picture 2">
            <a:extLst>
              <a:ext uri="{FF2B5EF4-FFF2-40B4-BE49-F238E27FC236}">
                <a16:creationId xmlns:a16="http://schemas.microsoft.com/office/drawing/2014/main" id="{50203028-D503-6048-B6CB-C73E058286F1}"/>
              </a:ext>
            </a:extLst>
          </p:cNvPr>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7234238" y="3103563"/>
            <a:ext cx="5397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1" name="Picture 2">
            <a:extLst>
              <a:ext uri="{FF2B5EF4-FFF2-40B4-BE49-F238E27FC236}">
                <a16:creationId xmlns:a16="http://schemas.microsoft.com/office/drawing/2014/main" id="{6A5F23DC-7584-6545-95E2-F9FAA3E67B8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253413" y="1431925"/>
            <a:ext cx="5302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62" name="Picture 4">
            <a:extLst>
              <a:ext uri="{FF2B5EF4-FFF2-40B4-BE49-F238E27FC236}">
                <a16:creationId xmlns:a16="http://schemas.microsoft.com/office/drawing/2014/main" id="{7C8F2CB1-7680-1C4F-8B09-B7A72955FEF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253413" y="1955800"/>
            <a:ext cx="53022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9DAA59F-918D-AC4C-9EB8-4C3A0A4C80D3}"/>
              </a:ext>
            </a:extLst>
          </p:cNvPr>
          <p:cNvSpPr txBox="1">
            <a:spLocks noChangeArrowheads="1"/>
          </p:cNvSpPr>
          <p:nvPr/>
        </p:nvSpPr>
        <p:spPr bwMode="auto">
          <a:xfrm>
            <a:off x="2439988" y="-106363"/>
            <a:ext cx="4032250" cy="4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defTabSz="45720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defTabSz="4572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defTabSz="4572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defTabSz="4572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eaLnBrk="1" hangingPunct="1">
              <a:spcBef>
                <a:spcPct val="0"/>
              </a:spcBef>
              <a:buFontTx/>
              <a:buNone/>
            </a:pPr>
            <a:r>
              <a:rPr lang="en-GB" altLang="en-US" sz="2000">
                <a:solidFill>
                  <a:srgbClr val="FF0000"/>
                </a:solidFill>
              </a:rPr>
              <a:t>Project Portfolio</a:t>
            </a:r>
          </a:p>
        </p:txBody>
      </p:sp>
      <p:sp>
        <p:nvSpPr>
          <p:cNvPr id="5" name="Rectangle 3">
            <a:extLst>
              <a:ext uri="{FF2B5EF4-FFF2-40B4-BE49-F238E27FC236}">
                <a16:creationId xmlns:a16="http://schemas.microsoft.com/office/drawing/2014/main" id="{2EAB0B3D-CF45-CB41-9357-B6295C4E22D4}"/>
              </a:ext>
            </a:extLst>
          </p:cNvPr>
          <p:cNvSpPr>
            <a:spLocks noChangeArrowheads="1"/>
          </p:cNvSpPr>
          <p:nvPr/>
        </p:nvSpPr>
        <p:spPr bwMode="auto">
          <a:xfrm>
            <a:off x="-36513" y="287338"/>
            <a:ext cx="5256213" cy="1989137"/>
          </a:xfrm>
          <a:prstGeom prst="rect">
            <a:avLst/>
          </a:prstGeom>
          <a:noFill/>
          <a:ln>
            <a:noFill/>
          </a:ln>
          <a:effectLst/>
          <a:extLst>
            <a:ext uri="{909E8E84-426E-40dd-AFC4-6F175D3DCCD1}"/>
            <a:ext uri="{91240B29-F687-4f45-9708-019B960494DF}"/>
            <a:ext uri="{AF507438-7753-43e0-B8FC-AC1667EBCBE1}"/>
          </a:extLst>
        </p:spPr>
        <p:txBody>
          <a:bodyPr/>
          <a:lstStyle/>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National e-Science Centre (I, II, III) </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Dynamic Virtual </a:t>
            </a:r>
            <a:r>
              <a:rPr lang="en-US" sz="750" dirty="0" err="1">
                <a:solidFill>
                  <a:schemeClr val="bg1">
                    <a:lumMod val="50000"/>
                  </a:schemeClr>
                </a:solidFill>
                <a:latin typeface="Arial" charset="0"/>
                <a:ea typeface="ＭＳ Ｐゴシック" charset="0"/>
              </a:rPr>
              <a:t>Organisations</a:t>
            </a:r>
            <a:r>
              <a:rPr lang="en-US" sz="750" dirty="0">
                <a:solidFill>
                  <a:schemeClr val="bg1">
                    <a:lumMod val="50000"/>
                  </a:schemeClr>
                </a:solidFill>
                <a:latin typeface="Arial" charset="0"/>
                <a:ea typeface="ＭＳ Ｐゴシック" charset="0"/>
              </a:rPr>
              <a:t> for e-Science Education </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Biomedical Research Informatics Delivered by Grid Enabled Services</a:t>
            </a: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rPr>
              <a:t>GridNet</a:t>
            </a:r>
            <a:r>
              <a:rPr lang="en-GB" sz="750" dirty="0">
                <a:solidFill>
                  <a:schemeClr val="bg1">
                    <a:lumMod val="50000"/>
                  </a:schemeClr>
                </a:solidFill>
                <a:latin typeface="Arial" charset="0"/>
                <a:ea typeface="ＭＳ Ｐゴシック" charset="0"/>
              </a:rPr>
              <a:t>, GridNet-2</a:t>
            </a:r>
            <a:endParaRPr lang="en-US" sz="750" dirty="0">
              <a:solidFill>
                <a:schemeClr val="bg1">
                  <a:lumMod val="50000"/>
                </a:schemeClr>
              </a:solidFill>
              <a:latin typeface="Arial" charset="0"/>
              <a:ea typeface="ＭＳ Ｐゴシック" charset="0"/>
            </a:endParaRP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Grid Enabled Microarray Expression Profile Search</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Glasgow early adoption of Shibboleth</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Joint Data Standards Survey</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ESP-Grid</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HPC Compute cluster award // Sun industrial sponsorship </a:t>
            </a:r>
            <a:endParaRPr lang="en-US" sz="750" dirty="0">
              <a:solidFill>
                <a:schemeClr val="bg1">
                  <a:lumMod val="50000"/>
                </a:schemeClr>
              </a:solidFill>
              <a:latin typeface="Arial" charset="0"/>
              <a:ea typeface="ＭＳ Ｐゴシック" charset="0"/>
            </a:endParaRP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OGC Collision </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OMII-Security </a:t>
            </a:r>
            <a:r>
              <a:rPr lang="en-US" sz="750" dirty="0" err="1">
                <a:solidFill>
                  <a:schemeClr val="bg1">
                    <a:lumMod val="50000"/>
                  </a:schemeClr>
                </a:solidFill>
                <a:latin typeface="Arial" charset="0"/>
                <a:ea typeface="ＭＳ Ｐゴシック" charset="0"/>
              </a:rPr>
              <a:t>Portlets</a:t>
            </a:r>
            <a:r>
              <a:rPr lang="en-US" sz="750" dirty="0">
                <a:solidFill>
                  <a:schemeClr val="bg1">
                    <a:lumMod val="50000"/>
                  </a:schemeClr>
                </a:solidFill>
                <a:latin typeface="Arial" charset="0"/>
                <a:ea typeface="ＭＳ Ｐゴシック" charset="0"/>
              </a:rPr>
              <a:t> // OMII-RAVE</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Integrating VOMS and PERMIS for Superior Grid Authorization </a:t>
            </a:r>
          </a:p>
          <a:p>
            <a:pPr marL="533400" indent="-533400" eaLnBrk="1" hangingPunct="1">
              <a:spcBef>
                <a:spcPct val="20000"/>
              </a:spcBef>
              <a:buFontTx/>
              <a:buChar char="•"/>
              <a:defRPr/>
            </a:pPr>
            <a:r>
              <a:rPr lang="fr-FR" sz="750" dirty="0" err="1">
                <a:solidFill>
                  <a:schemeClr val="bg1">
                    <a:lumMod val="50000"/>
                  </a:schemeClr>
                </a:solidFill>
                <a:latin typeface="Arial" charset="0"/>
                <a:ea typeface="ＭＳ Ｐゴシック" charset="0"/>
              </a:rPr>
              <a:t>NCeSS</a:t>
            </a:r>
            <a:endParaRPr lang="fr-FR" sz="750" dirty="0">
              <a:solidFill>
                <a:schemeClr val="bg1">
                  <a:lumMod val="50000"/>
                </a:schemeClr>
              </a:solidFill>
              <a:latin typeface="Arial" charset="0"/>
              <a:ea typeface="ＭＳ Ｐゴシック" charset="0"/>
            </a:endParaRPr>
          </a:p>
          <a:p>
            <a:pPr marL="533400" indent="-533400" eaLnBrk="1" hangingPunct="1">
              <a:spcBef>
                <a:spcPct val="20000"/>
              </a:spcBef>
              <a:buFontTx/>
              <a:buChar char="•"/>
              <a:defRPr/>
            </a:pPr>
            <a:r>
              <a:rPr lang="fr-FR" sz="750" dirty="0">
                <a:solidFill>
                  <a:schemeClr val="bg1">
                    <a:lumMod val="50000"/>
                  </a:schemeClr>
                </a:solidFill>
                <a:latin typeface="Arial" charset="0"/>
                <a:ea typeface="ＭＳ Ｐゴシック" charset="0"/>
              </a:rPr>
              <a:t>CESSDA PPP</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Pharming of Therapeutic RNA</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Grid Enabled Occupational Data Environment</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Towards an e-Infrastructure for e-Science Digital Repositories</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Grid enabled Biochemical Pathway Simulator</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Virtual </a:t>
            </a:r>
            <a:r>
              <a:rPr lang="en-US" sz="750" dirty="0" err="1">
                <a:solidFill>
                  <a:schemeClr val="bg1">
                    <a:lumMod val="50000"/>
                  </a:schemeClr>
                </a:solidFill>
                <a:latin typeface="Arial" charset="0"/>
                <a:ea typeface="ＭＳ Ｐゴシック" charset="0"/>
              </a:rPr>
              <a:t>Organisations</a:t>
            </a:r>
            <a:r>
              <a:rPr lang="en-US" sz="750" dirty="0">
                <a:solidFill>
                  <a:schemeClr val="bg1">
                    <a:lumMod val="50000"/>
                  </a:schemeClr>
                </a:solidFill>
                <a:latin typeface="Arial" charset="0"/>
                <a:ea typeface="ＭＳ Ｐゴシック" charset="0"/>
              </a:rPr>
              <a:t> for Trials and Epidemiological Studies </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A European e-Infrastructure for e-Science Repositories</a:t>
            </a:r>
          </a:p>
          <a:p>
            <a:pPr marL="533400" indent="-533400" eaLnBrk="1" hangingPunct="1">
              <a:spcBef>
                <a:spcPct val="20000"/>
              </a:spcBef>
              <a:buFontTx/>
              <a:buChar char="•"/>
              <a:defRPr/>
            </a:pPr>
            <a:r>
              <a:rPr lang="en-US" sz="750" dirty="0" err="1">
                <a:solidFill>
                  <a:schemeClr val="bg1">
                    <a:lumMod val="50000"/>
                  </a:schemeClr>
                </a:solidFill>
                <a:latin typeface="Arial" charset="0"/>
                <a:ea typeface="ＭＳ Ｐゴシック" charset="0"/>
              </a:rPr>
              <a:t>Modelling</a:t>
            </a:r>
            <a:r>
              <a:rPr lang="en-US" sz="750" dirty="0">
                <a:solidFill>
                  <a:schemeClr val="bg1">
                    <a:lumMod val="50000"/>
                  </a:schemeClr>
                </a:solidFill>
                <a:latin typeface="Arial" charset="0"/>
                <a:ea typeface="ＭＳ Ｐゴシック" charset="0"/>
              </a:rPr>
              <a:t>, Inference and Analysis for Biological Systems up to the Cellular Level</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Drug Discovery Portal</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Parliamentary Discourse</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Scots Words and </a:t>
            </a:r>
            <a:r>
              <a:rPr lang="en-GB" sz="750" dirty="0" err="1">
                <a:solidFill>
                  <a:schemeClr val="bg1">
                    <a:lumMod val="50000"/>
                  </a:schemeClr>
                </a:solidFill>
                <a:latin typeface="Arial" charset="0"/>
                <a:ea typeface="ＭＳ Ｐゴシック" charset="0"/>
                <a:cs typeface="ＭＳ Ｐゴシック" charset="0"/>
              </a:rPr>
              <a:t>Placenames</a:t>
            </a:r>
            <a:endParaRPr lang="en-GB"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cs typeface="ＭＳ Ｐゴシック" charset="0"/>
              </a:rPr>
              <a:t>Qvolution</a:t>
            </a:r>
            <a:r>
              <a:rPr lang="en-GB" sz="750" dirty="0">
                <a:solidFill>
                  <a:schemeClr val="bg1">
                    <a:lumMod val="50000"/>
                  </a:schemeClr>
                </a:solidFill>
                <a:latin typeface="Arial" charset="0"/>
                <a:ea typeface="ＭＳ Ｐゴシック" charset="0"/>
                <a:cs typeface="ＭＳ Ｐゴシック" charset="0"/>
              </a:rPr>
              <a:t> stress management survey system</a:t>
            </a:r>
            <a:endParaRPr lang="en-US"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Advanced Grid </a:t>
            </a:r>
            <a:r>
              <a:rPr lang="en-US" sz="750" dirty="0" err="1">
                <a:solidFill>
                  <a:schemeClr val="bg1">
                    <a:lumMod val="50000"/>
                  </a:schemeClr>
                </a:solidFill>
                <a:latin typeface="Arial" charset="0"/>
                <a:ea typeface="ＭＳ Ｐゴシック" charset="0"/>
              </a:rPr>
              <a:t>Authorisation</a:t>
            </a:r>
            <a:r>
              <a:rPr lang="en-US" sz="750" dirty="0">
                <a:solidFill>
                  <a:schemeClr val="bg1">
                    <a:lumMod val="50000"/>
                  </a:schemeClr>
                </a:solidFill>
                <a:latin typeface="Arial" charset="0"/>
                <a:ea typeface="ＭＳ Ｐゴシック" charset="0"/>
              </a:rPr>
              <a:t> through Semantic Technologies </a:t>
            </a:r>
            <a:r>
              <a:rPr lang="en-US" sz="750" dirty="0" err="1">
                <a:solidFill>
                  <a:schemeClr val="bg1">
                    <a:lumMod val="50000"/>
                  </a:schemeClr>
                </a:solidFill>
                <a:latin typeface="Arial" charset="0"/>
                <a:ea typeface="ＭＳ Ｐゴシック" charset="0"/>
              </a:rPr>
              <a:t>ShinTau</a:t>
            </a:r>
            <a:endParaRPr lang="en-US" sz="750" dirty="0">
              <a:solidFill>
                <a:schemeClr val="bg1">
                  <a:lumMod val="50000"/>
                </a:schemeClr>
              </a:solidFill>
              <a:latin typeface="Arial" charset="0"/>
              <a:ea typeface="ＭＳ Ｐゴシック" charset="0"/>
            </a:endParaRP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cs typeface="ＭＳ Ｐゴシック" charset="0"/>
              </a:rPr>
              <a:t>AlstromUK</a:t>
            </a:r>
            <a:r>
              <a:rPr lang="en-GB" sz="750" dirty="0">
                <a:solidFill>
                  <a:schemeClr val="bg1">
                    <a:lumMod val="50000"/>
                  </a:schemeClr>
                </a:solidFill>
                <a:latin typeface="Arial" charset="0"/>
                <a:ea typeface="ＭＳ Ｐゴシック" charset="0"/>
                <a:cs typeface="ＭＳ Ｐゴシック" charset="0"/>
              </a:rPr>
              <a:t> VRE</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Grid-enabled Virtual Safe Settings</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Clinical Streaming Transcription Software </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Enhancing Repositories for Language and Literature Researchers (ENROLLER)</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Proxy Credential Auditing Infrastructure for the NGS</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Scottish Bioinformatics Research Network (SBRN) </a:t>
            </a:r>
          </a:p>
          <a:p>
            <a:pPr marL="533400" indent="-533400" eaLnBrk="1" hangingPunct="1">
              <a:spcBef>
                <a:spcPct val="20000"/>
              </a:spcBef>
              <a:buFontTx/>
              <a:buChar char="•"/>
              <a:defRPr/>
            </a:pPr>
            <a:r>
              <a:rPr lang="en-US" sz="750" dirty="0">
                <a:solidFill>
                  <a:schemeClr val="bg1">
                    <a:lumMod val="50000"/>
                  </a:schemeClr>
                </a:solidFill>
                <a:latin typeface="Arial" charset="0"/>
                <a:ea typeface="ＭＳ Ｐゴシック" charset="0"/>
              </a:rPr>
              <a:t>Generation Scotland Scottish Family Health Study</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Breast Cancer Tissue </a:t>
            </a:r>
            <a:r>
              <a:rPr lang="en-GB" sz="750" dirty="0" err="1">
                <a:solidFill>
                  <a:schemeClr val="bg1">
                    <a:lumMod val="50000"/>
                  </a:schemeClr>
                </a:solidFill>
                <a:latin typeface="Arial" charset="0"/>
                <a:ea typeface="ＭＳ Ｐゴシック" charset="0"/>
              </a:rPr>
              <a:t>Biobank</a:t>
            </a:r>
            <a:endParaRPr lang="en-GB" sz="750" dirty="0">
              <a:solidFill>
                <a:schemeClr val="bg1">
                  <a:lumMod val="50000"/>
                </a:schemeClr>
              </a:solidFill>
              <a:latin typeface="Arial" charset="0"/>
              <a:ea typeface="ＭＳ Ｐゴシック" charset="0"/>
            </a:endParaRP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Data </a:t>
            </a:r>
            <a:r>
              <a:rPr lang="en-US" sz="750" dirty="0">
                <a:solidFill>
                  <a:schemeClr val="bg1">
                    <a:lumMod val="50000"/>
                  </a:schemeClr>
                </a:solidFill>
                <a:latin typeface="Arial" charset="0"/>
                <a:ea typeface="ＭＳ Ｐゴシック" charset="0"/>
              </a:rPr>
              <a:t>Management through e-Social Science (DAMES)</a:t>
            </a:r>
          </a:p>
          <a:p>
            <a:pPr marL="533400" indent="-533400" eaLnBrk="1" hangingPunct="1">
              <a:spcBef>
                <a:spcPct val="20000"/>
              </a:spcBef>
              <a:buFontTx/>
              <a:buChar char="•"/>
              <a:defRPr/>
            </a:pPr>
            <a:r>
              <a:rPr lang="en-AU" sz="750" dirty="0">
                <a:solidFill>
                  <a:schemeClr val="bg1">
                    <a:lumMod val="50000"/>
                  </a:schemeClr>
                </a:solidFill>
                <a:latin typeface="Arial" charset="0"/>
                <a:ea typeface="ＭＳ Ｐゴシック" charset="0"/>
              </a:rPr>
              <a:t>Meeting the Design Challenges of </a:t>
            </a:r>
            <a:r>
              <a:rPr lang="en-AU" sz="750" dirty="0" err="1">
                <a:solidFill>
                  <a:schemeClr val="bg1">
                    <a:lumMod val="50000"/>
                  </a:schemeClr>
                </a:solidFill>
                <a:latin typeface="Arial" charset="0"/>
                <a:ea typeface="ＭＳ Ｐゴシック" charset="0"/>
              </a:rPr>
              <a:t>nanoCMOS</a:t>
            </a:r>
            <a:r>
              <a:rPr lang="en-AU" sz="750" dirty="0">
                <a:solidFill>
                  <a:schemeClr val="bg1">
                    <a:lumMod val="50000"/>
                  </a:schemeClr>
                </a:solidFill>
                <a:latin typeface="Arial" charset="0"/>
                <a:ea typeface="ＭＳ Ｐゴシック" charset="0"/>
              </a:rPr>
              <a:t> Electronics (</a:t>
            </a:r>
            <a:r>
              <a:rPr lang="en-AU" sz="750" dirty="0" err="1">
                <a:solidFill>
                  <a:schemeClr val="bg1">
                    <a:lumMod val="50000"/>
                  </a:schemeClr>
                </a:solidFill>
                <a:latin typeface="Arial" charset="0"/>
                <a:ea typeface="ＭＳ Ｐゴシック" charset="0"/>
              </a:rPr>
              <a:t>nanoCMOS</a:t>
            </a:r>
            <a:r>
              <a:rPr lang="en-AU" sz="750" dirty="0">
                <a:solidFill>
                  <a:schemeClr val="bg1">
                    <a:lumMod val="50000"/>
                  </a:schemeClr>
                </a:solidFill>
                <a:latin typeface="Arial" charset="0"/>
                <a:ea typeface="ＭＳ Ｐゴシック" charset="0"/>
              </a:rPr>
              <a:t>)</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EU FW7 </a:t>
            </a:r>
            <a:r>
              <a:rPr lang="en-GB" sz="750" dirty="0" err="1">
                <a:solidFill>
                  <a:schemeClr val="bg1">
                    <a:lumMod val="50000"/>
                  </a:schemeClr>
                </a:solidFill>
                <a:latin typeface="Arial" charset="0"/>
                <a:ea typeface="ＭＳ Ｐゴシック" charset="0"/>
                <a:cs typeface="ＭＳ Ｐゴシック" charset="0"/>
              </a:rPr>
              <a:t>AvertIT</a:t>
            </a:r>
            <a:endParaRPr lang="en-GB"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EU FW7 </a:t>
            </a:r>
            <a:r>
              <a:rPr lang="en-GB" sz="750" dirty="0" err="1">
                <a:solidFill>
                  <a:schemeClr val="bg1">
                    <a:lumMod val="50000"/>
                  </a:schemeClr>
                </a:solidFill>
                <a:latin typeface="Arial" charset="0"/>
                <a:ea typeface="ＭＳ Ｐゴシック" charset="0"/>
                <a:cs typeface="ＭＳ Ｐゴシック" charset="0"/>
              </a:rPr>
              <a:t>EuroDSD</a:t>
            </a:r>
            <a:endParaRPr lang="en-GB"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cs typeface="ＭＳ Ｐゴシック" charset="0"/>
              </a:rPr>
              <a:t>NeSC</a:t>
            </a:r>
            <a:r>
              <a:rPr lang="en-GB" sz="750" dirty="0">
                <a:solidFill>
                  <a:schemeClr val="bg1">
                    <a:lumMod val="50000"/>
                  </a:schemeClr>
                </a:solidFill>
                <a:latin typeface="Arial" charset="0"/>
                <a:ea typeface="ＭＳ Ｐゴシック" charset="0"/>
                <a:cs typeface="ＭＳ Ｐゴシック" charset="0"/>
              </a:rPr>
              <a:t> Research Platform (NRP)</a:t>
            </a: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cs typeface="ＭＳ Ｐゴシック" charset="0"/>
              </a:rPr>
              <a:t>NeSC</a:t>
            </a:r>
            <a:r>
              <a:rPr lang="en-GB" sz="750" dirty="0">
                <a:solidFill>
                  <a:schemeClr val="bg1">
                    <a:lumMod val="50000"/>
                  </a:schemeClr>
                </a:solidFill>
                <a:latin typeface="Arial" charset="0"/>
                <a:ea typeface="ＭＳ Ｐゴシック" charset="0"/>
                <a:cs typeface="ＭＳ Ｐゴシック" charset="0"/>
              </a:rPr>
              <a:t> Information Network (NIN)</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ESF Network for Study of Adrenal </a:t>
            </a:r>
            <a:r>
              <a:rPr lang="en-GB" sz="750" dirty="0" err="1">
                <a:solidFill>
                  <a:schemeClr val="bg1">
                    <a:lumMod val="50000"/>
                  </a:schemeClr>
                </a:solidFill>
                <a:latin typeface="Arial" charset="0"/>
                <a:ea typeface="ＭＳ Ｐゴシック" charset="0"/>
                <a:cs typeface="ＭＳ Ｐゴシック" charset="0"/>
              </a:rPr>
              <a:t>Tumors</a:t>
            </a:r>
            <a:endParaRPr lang="en-GB"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Scottish Health Informatics Platform for Research (SHIP)</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National E-Infrastructure for Social Simulation (</a:t>
            </a:r>
            <a:r>
              <a:rPr lang="en-GB" sz="750" dirty="0" err="1">
                <a:solidFill>
                  <a:schemeClr val="bg1">
                    <a:lumMod val="50000"/>
                  </a:schemeClr>
                </a:solidFill>
                <a:latin typeface="Arial" charset="0"/>
                <a:ea typeface="ＭＳ Ｐゴシック" charset="0"/>
              </a:rPr>
              <a:t>NeISS</a:t>
            </a:r>
            <a:r>
              <a:rPr lang="en-GB" sz="750" dirty="0">
                <a:solidFill>
                  <a:schemeClr val="bg1">
                    <a:lumMod val="50000"/>
                  </a:schemeClr>
                </a:solidFill>
                <a:latin typeface="Arial" charset="0"/>
                <a:ea typeface="ＭＳ Ｐゴシック" charset="0"/>
              </a:rPr>
              <a:t>)</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rPr>
              <a:t>EU R4SME Diagnosis of </a:t>
            </a:r>
            <a:r>
              <a:rPr lang="en-GB" sz="750" dirty="0" err="1">
                <a:solidFill>
                  <a:schemeClr val="bg1">
                    <a:lumMod val="50000"/>
                  </a:schemeClr>
                </a:solidFill>
                <a:latin typeface="Arial" charset="0"/>
                <a:ea typeface="ＭＳ Ｐゴシック" charset="0"/>
              </a:rPr>
              <a:t>Parkinsons</a:t>
            </a:r>
            <a:r>
              <a:rPr lang="en-GB" sz="750" dirty="0">
                <a:solidFill>
                  <a:schemeClr val="bg1">
                    <a:lumMod val="50000"/>
                  </a:schemeClr>
                </a:solidFill>
                <a:latin typeface="Arial" charset="0"/>
                <a:ea typeface="ＭＳ Ｐゴシック" charset="0"/>
              </a:rPr>
              <a:t> Disease (</a:t>
            </a:r>
            <a:r>
              <a:rPr lang="en-GB" sz="750" dirty="0" err="1">
                <a:solidFill>
                  <a:schemeClr val="bg1">
                    <a:lumMod val="50000"/>
                  </a:schemeClr>
                </a:solidFill>
                <a:latin typeface="Arial" charset="0"/>
                <a:ea typeface="ＭＳ Ｐゴシック" charset="0"/>
              </a:rPr>
              <a:t>DiPAR</a:t>
            </a:r>
            <a:r>
              <a:rPr lang="en-GB" sz="750" dirty="0">
                <a:solidFill>
                  <a:schemeClr val="bg1">
                    <a:lumMod val="50000"/>
                  </a:schemeClr>
                </a:solidFill>
                <a:latin typeface="Arial" charset="0"/>
                <a:ea typeface="ＭＳ Ｐゴシック" charset="0"/>
              </a:rPr>
              <a:t>)</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Automating River Pollution Detection (CAPIM)</a:t>
            </a:r>
          </a:p>
          <a:p>
            <a:pPr marL="533400" indent="-533400" eaLnBrk="1" hangingPunct="1">
              <a:spcBef>
                <a:spcPct val="20000"/>
              </a:spcBef>
              <a:buFontTx/>
              <a:buChar char="•"/>
              <a:defRPr/>
            </a:pPr>
            <a:r>
              <a:rPr lang="en-GB" sz="750" dirty="0">
                <a:solidFill>
                  <a:schemeClr val="bg1">
                    <a:lumMod val="50000"/>
                  </a:schemeClr>
                </a:solidFill>
                <a:latin typeface="Arial" charset="0"/>
                <a:ea typeface="ＭＳ Ｐゴシック" charset="0"/>
                <a:cs typeface="ＭＳ Ｐゴシック" charset="0"/>
              </a:rPr>
              <a:t>E</a:t>
            </a:r>
            <a:r>
              <a:rPr lang="en-AU" sz="750" dirty="0" err="1">
                <a:solidFill>
                  <a:schemeClr val="bg1">
                    <a:lumMod val="50000"/>
                  </a:schemeClr>
                </a:solidFill>
                <a:latin typeface="Arial" charset="0"/>
                <a:ea typeface="ＭＳ Ｐゴシック" charset="0"/>
                <a:cs typeface="ＭＳ Ｐゴシック" charset="0"/>
              </a:rPr>
              <a:t>ndocrine</a:t>
            </a:r>
            <a:r>
              <a:rPr lang="en-AU" sz="750" dirty="0">
                <a:solidFill>
                  <a:schemeClr val="bg1">
                    <a:lumMod val="50000"/>
                  </a:schemeClr>
                </a:solidFill>
                <a:latin typeface="Arial" charset="0"/>
                <a:ea typeface="ＭＳ Ｐゴシック" charset="0"/>
                <a:cs typeface="ＭＳ Ｐゴシック" charset="0"/>
              </a:rPr>
              <a:t> genomics Virtual Laboratory (</a:t>
            </a:r>
            <a:r>
              <a:rPr lang="en-AU" sz="750" dirty="0" err="1">
                <a:solidFill>
                  <a:schemeClr val="bg1">
                    <a:lumMod val="50000"/>
                  </a:schemeClr>
                </a:solidFill>
                <a:latin typeface="Arial" charset="0"/>
                <a:ea typeface="ＭＳ Ｐゴシック" charset="0"/>
                <a:cs typeface="ＭＳ Ｐゴシック" charset="0"/>
              </a:rPr>
              <a:t>endoVL</a:t>
            </a:r>
            <a:r>
              <a:rPr lang="en-AU" sz="750" dirty="0">
                <a:solidFill>
                  <a:schemeClr val="bg1">
                    <a:lumMod val="50000"/>
                  </a:schemeClr>
                </a:solidFill>
                <a:latin typeface="Arial" charset="0"/>
                <a:ea typeface="ＭＳ Ｐゴシック" charset="0"/>
                <a:cs typeface="ＭＳ Ｐゴシック" charset="0"/>
              </a:rPr>
              <a:t>) </a:t>
            </a:r>
          </a:p>
          <a:p>
            <a:pPr marL="533400" indent="-533400" eaLnBrk="1" hangingPunct="1">
              <a:spcBef>
                <a:spcPct val="20000"/>
              </a:spcBef>
              <a:buFontTx/>
              <a:buChar char="•"/>
              <a:defRPr/>
            </a:pPr>
            <a:r>
              <a:rPr lang="en-GB" sz="750" dirty="0" err="1">
                <a:solidFill>
                  <a:schemeClr val="bg1">
                    <a:lumMod val="50000"/>
                  </a:schemeClr>
                </a:solidFill>
                <a:latin typeface="Arial" charset="0"/>
                <a:ea typeface="ＭＳ Ｐゴシック" charset="0"/>
                <a:cs typeface="ＭＳ Ｐゴシック" charset="0"/>
              </a:rPr>
              <a:t>DSDNetwork</a:t>
            </a:r>
            <a:r>
              <a:rPr lang="en-GB" sz="750" dirty="0">
                <a:solidFill>
                  <a:schemeClr val="bg1">
                    <a:lumMod val="50000"/>
                  </a:schemeClr>
                </a:solidFill>
                <a:latin typeface="Arial" charset="0"/>
                <a:ea typeface="ＭＳ Ｐゴシック" charset="0"/>
                <a:cs typeface="ＭＳ Ｐゴシック" charset="0"/>
              </a:rPr>
              <a:t> Australasia</a:t>
            </a:r>
          </a:p>
          <a:p>
            <a:pPr marL="533400" indent="-533400" eaLnBrk="1" hangingPunct="1">
              <a:spcBef>
                <a:spcPct val="20000"/>
              </a:spcBef>
              <a:buFontTx/>
              <a:buChar char="•"/>
              <a:defRPr/>
            </a:pPr>
            <a:endParaRPr lang="en-AU" sz="750" dirty="0">
              <a:solidFill>
                <a:schemeClr val="bg1">
                  <a:lumMod val="50000"/>
                </a:schemeClr>
              </a:solidFill>
              <a:latin typeface="Arial" charset="0"/>
              <a:ea typeface="ＭＳ Ｐゴシック" charset="0"/>
              <a:cs typeface="ＭＳ Ｐゴシック" charset="0"/>
            </a:endParaRPr>
          </a:p>
          <a:p>
            <a:pPr marL="533400" indent="-533400" eaLnBrk="1" hangingPunct="1">
              <a:spcBef>
                <a:spcPct val="20000"/>
              </a:spcBef>
              <a:buFontTx/>
              <a:buChar char="•"/>
              <a:defRPr/>
            </a:pPr>
            <a:endParaRPr lang="en-US" sz="750" dirty="0">
              <a:solidFill>
                <a:schemeClr val="bg1">
                  <a:lumMod val="50000"/>
                </a:schemeClr>
              </a:solidFill>
              <a:latin typeface="Arial" charset="0"/>
              <a:ea typeface="ＭＳ Ｐゴシック" charset="0"/>
            </a:endParaRPr>
          </a:p>
        </p:txBody>
      </p:sp>
      <p:sp>
        <p:nvSpPr>
          <p:cNvPr id="31747" name="Rectangle 4">
            <a:extLst>
              <a:ext uri="{FF2B5EF4-FFF2-40B4-BE49-F238E27FC236}">
                <a16:creationId xmlns:a16="http://schemas.microsoft.com/office/drawing/2014/main" id="{EBB92A49-07B3-CC4F-98B2-8657879430BF}"/>
              </a:ext>
            </a:extLst>
          </p:cNvPr>
          <p:cNvSpPr>
            <a:spLocks noChangeArrowheads="1"/>
          </p:cNvSpPr>
          <p:nvPr/>
        </p:nvSpPr>
        <p:spPr bwMode="auto">
          <a:xfrm>
            <a:off x="4143375" y="301625"/>
            <a:ext cx="4984750"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r>
              <a:rPr lang="en-GB" altLang="en-US" sz="700">
                <a:solidFill>
                  <a:srgbClr val="00B050"/>
                </a:solidFill>
                <a:latin typeface="Arial" panose="020B0604020202020204" pitchFamily="34" charset="0"/>
              </a:rPr>
              <a:t>EU European Platform for Study of Wolfram, Alstrom, Bardet Biedl (EuroWABB)</a:t>
            </a:r>
          </a:p>
          <a:p>
            <a:pPr eaLnBrk="1" hangingPunct="1"/>
            <a:r>
              <a:rPr lang="en-AU" altLang="en-US" sz="700">
                <a:solidFill>
                  <a:srgbClr val="00B050"/>
                </a:solidFill>
                <a:latin typeface="Arial" panose="020B0604020202020204" pitchFamily="34" charset="0"/>
              </a:rPr>
              <a:t>Multicenter prospective study of biochemical profiles of monoamine-producing tumors (PMT Study)</a:t>
            </a:r>
          </a:p>
          <a:p>
            <a:pPr eaLnBrk="1" hangingPunct="1"/>
            <a:r>
              <a:rPr lang="en-AU" altLang="en-US" sz="700">
                <a:solidFill>
                  <a:srgbClr val="00B050"/>
                </a:solidFill>
                <a:latin typeface="Arial" panose="020B0604020202020204" pitchFamily="34" charset="0"/>
              </a:rPr>
              <a:t>European Society of Hypertension Study on Pheo/PGL</a:t>
            </a:r>
          </a:p>
          <a:p>
            <a:pPr eaLnBrk="1" hangingPunct="1"/>
            <a:r>
              <a:rPr lang="en-GB" altLang="en-US" sz="700">
                <a:solidFill>
                  <a:srgbClr val="00B050"/>
                </a:solidFill>
                <a:latin typeface="Arial" panose="020B0604020202020204" pitchFamily="34" charset="0"/>
              </a:rPr>
              <a:t>International DSD</a:t>
            </a:r>
          </a:p>
          <a:p>
            <a:pPr eaLnBrk="1" hangingPunct="1"/>
            <a:r>
              <a:rPr lang="en-GB" altLang="en-US" sz="700">
                <a:solidFill>
                  <a:srgbClr val="00B050"/>
                </a:solidFill>
                <a:latin typeface="Arial" panose="020B0604020202020204" pitchFamily="34" charset="0"/>
              </a:rPr>
              <a:t>EU FW7 European Network for Study of Adrenal Tumors Cancer Research Platform (ENSAT-CANCER)</a:t>
            </a:r>
          </a:p>
          <a:p>
            <a:pPr eaLnBrk="1" hangingPunct="1"/>
            <a:r>
              <a:rPr lang="en-GB" altLang="en-US" sz="700">
                <a:solidFill>
                  <a:srgbClr val="00B050"/>
                </a:solidFill>
                <a:latin typeface="Arial" panose="020B0604020202020204" pitchFamily="34" charset="0"/>
              </a:rPr>
              <a:t>VicHealth Health Indicators and Spatial Objective Data</a:t>
            </a:r>
          </a:p>
          <a:p>
            <a:pPr eaLnBrk="1" hangingPunct="1"/>
            <a:r>
              <a:rPr lang="en-GB" altLang="en-US" sz="700">
                <a:solidFill>
                  <a:srgbClr val="00B050"/>
                </a:solidFill>
                <a:latin typeface="Arial" panose="020B0604020202020204" pitchFamily="34" charset="0"/>
              </a:rPr>
              <a:t>National Spinal Injury Research Platform</a:t>
            </a:r>
          </a:p>
          <a:p>
            <a:pPr eaLnBrk="1" hangingPunct="1"/>
            <a:r>
              <a:rPr lang="en-GB" altLang="en-US" sz="700">
                <a:solidFill>
                  <a:srgbClr val="00B050"/>
                </a:solidFill>
                <a:latin typeface="Arial" panose="020B0604020202020204" pitchFamily="34" charset="0"/>
              </a:rPr>
              <a:t>Australian Urban Research Infrastructure Network (AURIN)</a:t>
            </a:r>
          </a:p>
          <a:p>
            <a:pPr eaLnBrk="1" hangingPunct="1"/>
            <a:r>
              <a:rPr lang="en-GB" altLang="en-US" sz="700">
                <a:solidFill>
                  <a:srgbClr val="00B050"/>
                </a:solidFill>
                <a:latin typeface="Arial" panose="020B0604020202020204" pitchFamily="34" charset="0"/>
              </a:rPr>
              <a:t>Epilepsy e-Learning portal</a:t>
            </a:r>
          </a:p>
          <a:p>
            <a:pPr eaLnBrk="1" hangingPunct="1"/>
            <a:r>
              <a:rPr lang="en-GB" altLang="en-US" sz="700">
                <a:solidFill>
                  <a:srgbClr val="00B050"/>
                </a:solidFill>
                <a:latin typeface="Arial" panose="020B0604020202020204" pitchFamily="34" charset="0"/>
              </a:rPr>
              <a:t>Type-1 Diabetes study of environmental factors on onset of T1D</a:t>
            </a:r>
          </a:p>
          <a:p>
            <a:pPr eaLnBrk="1" hangingPunct="1"/>
            <a:r>
              <a:rPr lang="en-GB" altLang="en-US" sz="700">
                <a:solidFill>
                  <a:srgbClr val="00B050"/>
                </a:solidFill>
                <a:latin typeface="Arial" panose="020B0604020202020204" pitchFamily="34" charset="0"/>
              </a:rPr>
              <a:t>Australian Diabetes Data Network (ADDN)</a:t>
            </a:r>
          </a:p>
          <a:p>
            <a:pPr eaLnBrk="1" hangingPunct="1"/>
            <a:r>
              <a:rPr lang="en-GB" altLang="en-US" sz="700">
                <a:solidFill>
                  <a:srgbClr val="00B050"/>
                </a:solidFill>
                <a:latin typeface="Arial" panose="020B0604020202020204" pitchFamily="34" charset="0"/>
              </a:rPr>
              <a:t>International Niemann-Pick A, B and C Registry</a:t>
            </a:r>
          </a:p>
          <a:p>
            <a:pPr eaLnBrk="1" hangingPunct="1"/>
            <a:r>
              <a:rPr lang="en-GB" altLang="en-US" sz="700">
                <a:solidFill>
                  <a:srgbClr val="00B050"/>
                </a:solidFill>
                <a:latin typeface="Arial" panose="020B0604020202020204" pitchFamily="34" charset="0"/>
              </a:rPr>
              <a:t>Carlton Connect Data Journalism in the Big Data Era</a:t>
            </a:r>
          </a:p>
          <a:p>
            <a:pPr eaLnBrk="1" hangingPunct="1"/>
            <a:r>
              <a:rPr lang="en-GB" altLang="en-US" sz="700">
                <a:solidFill>
                  <a:srgbClr val="00B050"/>
                </a:solidFill>
                <a:latin typeface="Arial" panose="020B0604020202020204" pitchFamily="34" charset="0"/>
              </a:rPr>
              <a:t>FAMIAN - Combined 18F-fluorodeoxyglucose positron emission tomography and 123I-Iodometomidate Imaging for Adrenal Neoplasia</a:t>
            </a:r>
          </a:p>
          <a:p>
            <a:pPr eaLnBrk="1" hangingPunct="1"/>
            <a:r>
              <a:rPr lang="en-GB" altLang="en-US" sz="700">
                <a:solidFill>
                  <a:srgbClr val="00B050"/>
                </a:solidFill>
                <a:latin typeface="Arial" panose="020B0604020202020204" pitchFamily="34" charset="0"/>
              </a:rPr>
              <a:t>Melbourne Genomics Health Alliance (variant DB)</a:t>
            </a:r>
          </a:p>
          <a:p>
            <a:pPr eaLnBrk="1" hangingPunct="1"/>
            <a:r>
              <a:rPr lang="en-GB" altLang="en-US" sz="700">
                <a:solidFill>
                  <a:srgbClr val="00B050"/>
                </a:solidFill>
                <a:latin typeface="Arial" panose="020B0604020202020204" pitchFamily="34" charset="0"/>
              </a:rPr>
              <a:t>NeCTAR Cloud Encryption/Decryption and Secure Deletion</a:t>
            </a:r>
          </a:p>
          <a:p>
            <a:pPr eaLnBrk="1" hangingPunct="1"/>
            <a:r>
              <a:rPr lang="en-GB" altLang="en-US" sz="700">
                <a:solidFill>
                  <a:srgbClr val="00B050"/>
                </a:solidFill>
                <a:latin typeface="Arial" panose="020B0604020202020204" pitchFamily="34" charset="0"/>
              </a:rPr>
              <a:t>CRE for Protection of Pancreatic Beta Cells</a:t>
            </a:r>
          </a:p>
          <a:p>
            <a:pPr eaLnBrk="1" hangingPunct="1"/>
            <a:r>
              <a:rPr lang="en-GB" altLang="en-US" sz="700">
                <a:solidFill>
                  <a:srgbClr val="00B050"/>
                </a:solidFill>
                <a:latin typeface="Arial" panose="020B0604020202020204" pitchFamily="34" charset="0"/>
              </a:rPr>
              <a:t>Airbox  (Atmospheric Physics and Climate Research)</a:t>
            </a:r>
          </a:p>
          <a:p>
            <a:pPr eaLnBrk="1" hangingPunct="1"/>
            <a:r>
              <a:rPr lang="en-GB" altLang="en-US" sz="700">
                <a:solidFill>
                  <a:srgbClr val="00B050"/>
                </a:solidFill>
                <a:latin typeface="Arial" panose="020B0604020202020204" pitchFamily="34" charset="0"/>
              </a:rPr>
              <a:t>NESP Clean Air and Urban Environments</a:t>
            </a:r>
          </a:p>
          <a:p>
            <a:pPr eaLnBrk="1" hangingPunct="1"/>
            <a:r>
              <a:rPr lang="en-GB" altLang="en-US" sz="700">
                <a:solidFill>
                  <a:srgbClr val="00B050"/>
                </a:solidFill>
                <a:latin typeface="Arial" panose="020B0604020202020204" pitchFamily="34" charset="0"/>
              </a:rPr>
              <a:t>Application of omics-based strategies for improved diagnosis and treatment of endocrine hypertension</a:t>
            </a:r>
          </a:p>
          <a:p>
            <a:pPr eaLnBrk="1" hangingPunct="1"/>
            <a:r>
              <a:rPr lang="en-GB" altLang="en-US" sz="700">
                <a:solidFill>
                  <a:srgbClr val="00B050"/>
                </a:solidFill>
                <a:latin typeface="Arial" panose="020B0604020202020204" pitchFamily="34" charset="0"/>
              </a:rPr>
              <a:t>Youth alcohol consumption database and mobile app</a:t>
            </a:r>
          </a:p>
          <a:p>
            <a:pPr eaLnBrk="1" hangingPunct="1"/>
            <a:r>
              <a:rPr lang="en-GB" altLang="en-US" sz="700">
                <a:solidFill>
                  <a:srgbClr val="00B050"/>
                </a:solidFill>
                <a:latin typeface="Arial" panose="020B0604020202020204" pitchFamily="34" charset="0"/>
              </a:rPr>
              <a:t>LIDAR Data Analytics Research Environment </a:t>
            </a:r>
          </a:p>
          <a:p>
            <a:pPr eaLnBrk="1" hangingPunct="1"/>
            <a:r>
              <a:rPr lang="en-GB" altLang="en-US" sz="700">
                <a:solidFill>
                  <a:srgbClr val="00B050"/>
                </a:solidFill>
                <a:latin typeface="Arial" panose="020B0604020202020204" pitchFamily="34" charset="0"/>
              </a:rPr>
              <a:t>Type-1 Diabetes Clinical Research Network </a:t>
            </a:r>
          </a:p>
          <a:p>
            <a:pPr eaLnBrk="1" hangingPunct="1"/>
            <a:r>
              <a:rPr lang="en-GB" altLang="en-US" sz="700">
                <a:solidFill>
                  <a:srgbClr val="00B050"/>
                </a:solidFill>
                <a:latin typeface="Arial" panose="020B0604020202020204" pitchFamily="34" charset="0"/>
              </a:rPr>
              <a:t>American Asian Australian Adrenal Alliance</a:t>
            </a:r>
          </a:p>
          <a:p>
            <a:pPr eaLnBrk="1" hangingPunct="1"/>
            <a:r>
              <a:rPr lang="en-GB" altLang="en-US" sz="700">
                <a:solidFill>
                  <a:srgbClr val="00B050"/>
                </a:solidFill>
                <a:latin typeface="Arial" panose="020B0604020202020204" pitchFamily="34" charset="0"/>
              </a:rPr>
              <a:t>International League Against Epilepsy</a:t>
            </a:r>
          </a:p>
          <a:p>
            <a:pPr eaLnBrk="1" hangingPunct="1"/>
            <a:r>
              <a:rPr lang="en-GB" altLang="en-US" sz="700">
                <a:solidFill>
                  <a:srgbClr val="00B050"/>
                </a:solidFill>
                <a:latin typeface="Arial" panose="020B0604020202020204" pitchFamily="34" charset="0"/>
              </a:rPr>
              <a:t>Platform for Research Software Solutions (PRESS)</a:t>
            </a:r>
          </a:p>
          <a:p>
            <a:pPr eaLnBrk="1" hangingPunct="1"/>
            <a:r>
              <a:rPr lang="en-GB" altLang="en-US" sz="700">
                <a:solidFill>
                  <a:srgbClr val="00B050"/>
                </a:solidFill>
                <a:latin typeface="Arial" panose="020B0604020202020204" pitchFamily="34" charset="0"/>
              </a:rPr>
              <a:t>Mobile applications for the Environmental Determinants of Islet Autoimmunity </a:t>
            </a:r>
          </a:p>
          <a:p>
            <a:pPr eaLnBrk="1" hangingPunct="1"/>
            <a:r>
              <a:rPr lang="en-GB" altLang="en-US" sz="700">
                <a:solidFill>
                  <a:srgbClr val="00B050"/>
                </a:solidFill>
                <a:latin typeface="Arial" panose="020B0604020202020204" pitchFamily="34" charset="0"/>
              </a:rPr>
              <a:t>Secure Data Solutions for the Biomedical Communities of the Cloud </a:t>
            </a:r>
          </a:p>
          <a:p>
            <a:pPr eaLnBrk="1" hangingPunct="1"/>
            <a:r>
              <a:rPr lang="en-GB" altLang="en-US" sz="700">
                <a:solidFill>
                  <a:srgbClr val="00B050"/>
                </a:solidFill>
                <a:latin typeface="Arial" panose="020B0604020202020204" pitchFamily="34" charset="0"/>
              </a:rPr>
              <a:t>Metabolomics Sample Management and Processing Platform </a:t>
            </a:r>
          </a:p>
          <a:p>
            <a:pPr eaLnBrk="1" hangingPunct="1"/>
            <a:r>
              <a:rPr lang="en-GB" altLang="en-US" sz="700">
                <a:solidFill>
                  <a:srgbClr val="00B050"/>
                </a:solidFill>
                <a:latin typeface="Arial" panose="020B0604020202020204" pitchFamily="34" charset="0"/>
              </a:rPr>
              <a:t>Linked Data PolicyHub Stage II: Urban &amp; Regional Planning &amp; Communications</a:t>
            </a:r>
          </a:p>
          <a:p>
            <a:pPr eaLnBrk="1" hangingPunct="1"/>
            <a:r>
              <a:rPr lang="en-GB" altLang="en-US" sz="700">
                <a:solidFill>
                  <a:srgbClr val="00B050"/>
                </a:solidFill>
                <a:latin typeface="Arial" panose="020B0604020202020204" pitchFamily="34" charset="0"/>
              </a:rPr>
              <a:t>Australian Genomics Health Alliance</a:t>
            </a:r>
          </a:p>
          <a:p>
            <a:pPr eaLnBrk="1" hangingPunct="1"/>
            <a:r>
              <a:rPr lang="en-GB" altLang="en-US" sz="700">
                <a:solidFill>
                  <a:srgbClr val="00B050"/>
                </a:solidFill>
                <a:latin typeface="Arial" panose="020B0604020202020204" pitchFamily="34" charset="0"/>
              </a:rPr>
              <a:t>Melbourne Genomics Health Alliance </a:t>
            </a:r>
          </a:p>
          <a:p>
            <a:pPr eaLnBrk="1" hangingPunct="1"/>
            <a:r>
              <a:rPr lang="en-GB" altLang="en-US" sz="700">
                <a:solidFill>
                  <a:srgbClr val="00B050"/>
                </a:solidFill>
                <a:latin typeface="Arial" panose="020B0604020202020204" pitchFamily="34" charset="0"/>
              </a:rPr>
              <a:t>Australian Diabetes Data Network – Phase II (ADDN2)</a:t>
            </a:r>
          </a:p>
          <a:p>
            <a:pPr eaLnBrk="1" hangingPunct="1"/>
            <a:r>
              <a:rPr lang="en-GB" altLang="en-US" sz="700">
                <a:solidFill>
                  <a:srgbClr val="00B050"/>
                </a:solidFill>
                <a:latin typeface="Arial" panose="020B0604020202020204" pitchFamily="34" charset="0"/>
              </a:rPr>
              <a:t>Helicopter advanced training system, Australian Department of Defence</a:t>
            </a:r>
          </a:p>
          <a:p>
            <a:pPr eaLnBrk="1" hangingPunct="1"/>
            <a:r>
              <a:rPr lang="en-GB" altLang="en-US" sz="700">
                <a:solidFill>
                  <a:srgbClr val="00B050"/>
                </a:solidFill>
                <a:latin typeface="Arial" panose="020B0604020202020204" pitchFamily="34" charset="0"/>
              </a:rPr>
              <a:t>Hort-eye Cloud analytics</a:t>
            </a:r>
          </a:p>
          <a:p>
            <a:pPr eaLnBrk="1" hangingPunct="1"/>
            <a:r>
              <a:rPr lang="en-GB" altLang="en-US" sz="700">
                <a:solidFill>
                  <a:srgbClr val="00B050"/>
                </a:solidFill>
                <a:latin typeface="Arial" panose="020B0604020202020204" pitchFamily="34" charset="0"/>
              </a:rPr>
              <a:t>Public Records Office Victoria Data Management Solutions</a:t>
            </a:r>
          </a:p>
          <a:p>
            <a:pPr eaLnBrk="1" hangingPunct="1"/>
            <a:r>
              <a:rPr lang="en-GB" altLang="en-US" sz="700">
                <a:solidFill>
                  <a:srgbClr val="00B050"/>
                </a:solidFill>
                <a:latin typeface="Arial" panose="020B0604020202020204" pitchFamily="34" charset="0"/>
              </a:rPr>
              <a:t>Complex System Modelling Platform and GPU utilisation</a:t>
            </a:r>
          </a:p>
          <a:p>
            <a:pPr eaLnBrk="1" hangingPunct="1"/>
            <a:r>
              <a:rPr lang="en-GB" altLang="en-US" sz="700">
                <a:solidFill>
                  <a:srgbClr val="00B050"/>
                </a:solidFill>
                <a:latin typeface="Arial" panose="020B0604020202020204" pitchFamily="34" charset="0"/>
              </a:rPr>
              <a:t>Public Records Office Victoria Data Management Solutions Follow-Up Grant</a:t>
            </a:r>
          </a:p>
          <a:p>
            <a:pPr eaLnBrk="1" hangingPunct="1"/>
            <a:r>
              <a:rPr lang="en-GB" altLang="en-US" sz="700">
                <a:solidFill>
                  <a:srgbClr val="00B050"/>
                </a:solidFill>
                <a:latin typeface="Arial" panose="020B0604020202020204" pitchFamily="34" charset="0"/>
              </a:rPr>
              <a:t>VicHealth 2016 Indicators API</a:t>
            </a:r>
          </a:p>
          <a:p>
            <a:pPr eaLnBrk="1" hangingPunct="1"/>
            <a:r>
              <a:rPr lang="en-GB" altLang="en-US" sz="700">
                <a:solidFill>
                  <a:srgbClr val="00B050"/>
                </a:solidFill>
                <a:latin typeface="Arial" panose="020B0604020202020204" pitchFamily="34" charset="0"/>
              </a:rPr>
              <a:t>Helicopter advanced training system Phase II, Australian Department of Defence</a:t>
            </a:r>
          </a:p>
          <a:p>
            <a:pPr eaLnBrk="1" hangingPunct="1"/>
            <a:r>
              <a:rPr lang="en-GB" altLang="en-US" sz="700">
                <a:solidFill>
                  <a:srgbClr val="00B050"/>
                </a:solidFill>
                <a:latin typeface="Arial" panose="020B0604020202020204" pitchFamily="34" charset="0"/>
              </a:rPr>
              <a:t>Twitter data analytics for business</a:t>
            </a:r>
          </a:p>
          <a:p>
            <a:pPr eaLnBrk="1" hangingPunct="1"/>
            <a:r>
              <a:rPr lang="en-GB" altLang="en-US" sz="700">
                <a:solidFill>
                  <a:srgbClr val="00B050"/>
                </a:solidFill>
                <a:latin typeface="Arial" panose="020B0604020202020204" pitchFamily="34" charset="0"/>
              </a:rPr>
              <a:t>Mobile Applications for Patients with Neuroendocrine Tumours</a:t>
            </a:r>
          </a:p>
          <a:p>
            <a:pPr eaLnBrk="1" hangingPunct="1"/>
            <a:r>
              <a:rPr lang="en-GB" altLang="en-US" sz="700">
                <a:solidFill>
                  <a:srgbClr val="00B050"/>
                </a:solidFill>
                <a:latin typeface="Arial" panose="020B0604020202020204" pitchFamily="34" charset="0"/>
              </a:rPr>
              <a:t>Systems Genomics Support Platform</a:t>
            </a:r>
          </a:p>
          <a:p>
            <a:pPr eaLnBrk="1" hangingPunct="1"/>
            <a:r>
              <a:rPr lang="en-GB" altLang="en-US" sz="700">
                <a:solidFill>
                  <a:srgbClr val="00B050"/>
                </a:solidFill>
                <a:latin typeface="Arial" panose="020B0604020202020204" pitchFamily="34" charset="0"/>
              </a:rPr>
              <a:t>SWARM: Smartly-aggregated Wiki-style ARgument Marshalling (SWARM)</a:t>
            </a:r>
          </a:p>
          <a:p>
            <a:pPr eaLnBrk="1" hangingPunct="1"/>
            <a:r>
              <a:rPr lang="en-GB" altLang="en-US" sz="700">
                <a:solidFill>
                  <a:srgbClr val="00B050"/>
                </a:solidFill>
                <a:latin typeface="Arial" panose="020B0604020202020204" pitchFamily="34" charset="0"/>
              </a:rPr>
              <a:t>ORCA Cognitive Assessment Platform</a:t>
            </a:r>
          </a:p>
          <a:p>
            <a:pPr eaLnBrk="1" hangingPunct="1"/>
            <a:r>
              <a:rPr lang="en-GB" altLang="en-US" sz="700">
                <a:solidFill>
                  <a:srgbClr val="00B050"/>
                </a:solidFill>
                <a:latin typeface="Arial" panose="020B0604020202020204" pitchFamily="34" charset="0"/>
              </a:rPr>
              <a:t>88days Backpacker app</a:t>
            </a:r>
          </a:p>
          <a:p>
            <a:pPr eaLnBrk="1" hangingPunct="1"/>
            <a:r>
              <a:rPr lang="en-GB" altLang="en-US" sz="700">
                <a:solidFill>
                  <a:srgbClr val="00B050"/>
                </a:solidFill>
                <a:latin typeface="Arial" panose="020B0604020202020204" pitchFamily="34" charset="0"/>
              </a:rPr>
              <a:t>VicSpin Victoria-wide Flu Survelllance System</a:t>
            </a:r>
          </a:p>
          <a:p>
            <a:pPr eaLnBrk="1" hangingPunct="1"/>
            <a:r>
              <a:rPr lang="en-GB" altLang="en-US" sz="700">
                <a:solidFill>
                  <a:srgbClr val="00B050"/>
                </a:solidFill>
                <a:latin typeface="Arial" panose="020B0604020202020204" pitchFamily="34" charset="0"/>
              </a:rPr>
              <a:t>ElectraNetLIDAR/VectorNZ Lidar</a:t>
            </a:r>
          </a:p>
          <a:p>
            <a:pPr eaLnBrk="1" hangingPunct="1"/>
            <a:r>
              <a:rPr lang="en-GB" altLang="en-US" sz="700">
                <a:solidFill>
                  <a:srgbClr val="00B050"/>
                </a:solidFill>
                <a:latin typeface="Arial" panose="020B0604020202020204" pitchFamily="34" charset="0"/>
              </a:rPr>
              <a:t>Growing Landscape Carbon</a:t>
            </a:r>
          </a:p>
          <a:p>
            <a:pPr eaLnBrk="1" hangingPunct="1"/>
            <a:r>
              <a:rPr lang="en-GB" altLang="en-US" sz="700">
                <a:solidFill>
                  <a:srgbClr val="00B050"/>
                </a:solidFill>
                <a:latin typeface="Arial" panose="020B0604020202020204" pitchFamily="34" charset="0"/>
              </a:rPr>
              <a:t>Replicats</a:t>
            </a:r>
          </a:p>
          <a:p>
            <a:pPr eaLnBrk="1" hangingPunct="1"/>
            <a:endParaRPr lang="en-GB" altLang="en-US" sz="700">
              <a:solidFill>
                <a:srgbClr val="00B050"/>
              </a:solidFill>
              <a:latin typeface="Arial" panose="020B0604020202020204" pitchFamily="34" charset="0"/>
            </a:endParaRPr>
          </a:p>
          <a:p>
            <a:pPr eaLnBrk="1" hangingPunct="1"/>
            <a:endParaRPr lang="en-GB" altLang="en-US" sz="700">
              <a:solidFill>
                <a:srgbClr val="00B050"/>
              </a:solidFill>
              <a:latin typeface="Arial" panose="020B0604020202020204" pitchFamily="34" charset="0"/>
            </a:endParaRPr>
          </a:p>
          <a:p>
            <a:pPr eaLnBrk="1" hangingPunct="1"/>
            <a:endParaRPr lang="en-GB" altLang="en-US" sz="700">
              <a:solidFill>
                <a:srgbClr val="00B050"/>
              </a:solidFill>
              <a:latin typeface="Arial" panose="020B0604020202020204" pitchFamily="34" charset="0"/>
            </a:endParaRPr>
          </a:p>
          <a:p>
            <a:pPr eaLnBrk="1" hangingPunct="1"/>
            <a:endParaRPr lang="en-GB" altLang="en-US" sz="700">
              <a:solidFill>
                <a:srgbClr val="00B050"/>
              </a:solidFill>
              <a:latin typeface="Arial" panose="020B0604020202020204" pitchFamily="34" charset="0"/>
            </a:endParaRPr>
          </a:p>
          <a:p>
            <a:pPr eaLnBrk="1" hangingPunct="1"/>
            <a:endParaRPr lang="en-GB" altLang="en-US" sz="700">
              <a:solidFill>
                <a:srgbClr val="00B050"/>
              </a:solidFill>
              <a:latin typeface="Arial" panose="020B0604020202020204" pitchFamily="34" charset="0"/>
            </a:endParaRPr>
          </a:p>
          <a:p>
            <a:pPr eaLnBrk="1" hangingPunct="1"/>
            <a:endParaRPr lang="en-GB" altLang="en-US" sz="700">
              <a:solidFill>
                <a:srgbClr val="00B050"/>
              </a:solidFill>
              <a:latin typeface="Arial" panose="020B0604020202020204" pitchFamily="34" charset="0"/>
            </a:endParaRPr>
          </a:p>
        </p:txBody>
      </p:sp>
      <p:sp>
        <p:nvSpPr>
          <p:cNvPr id="10244" name="Text Box 5">
            <a:extLst>
              <a:ext uri="{FF2B5EF4-FFF2-40B4-BE49-F238E27FC236}">
                <a16:creationId xmlns:a16="http://schemas.microsoft.com/office/drawing/2014/main" id="{9AA7EEF3-F7C8-EC4C-93E6-1E049B9D3B47}"/>
              </a:ext>
            </a:extLst>
          </p:cNvPr>
          <p:cNvSpPr txBox="1">
            <a:spLocks noChangeArrowheads="1"/>
          </p:cNvSpPr>
          <p:nvPr/>
        </p:nvSpPr>
        <p:spPr bwMode="auto">
          <a:xfrm>
            <a:off x="822325" y="-77788"/>
            <a:ext cx="2374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defRPr/>
            </a:pPr>
            <a:r>
              <a:rPr lang="en-GB" altLang="en-US" sz="1600" b="1" dirty="0">
                <a:solidFill>
                  <a:schemeClr val="bg1">
                    <a:lumMod val="50000"/>
                  </a:schemeClr>
                </a:solidFill>
                <a:latin typeface="Arial" panose="020B0604020202020204" pitchFamily="34" charset="0"/>
              </a:rPr>
              <a:t>Completed</a:t>
            </a:r>
            <a:endParaRPr lang="en-US" altLang="en-US" sz="1600" b="1" dirty="0">
              <a:solidFill>
                <a:schemeClr val="bg1">
                  <a:lumMod val="50000"/>
                </a:schemeClr>
              </a:solidFill>
              <a:latin typeface="Arial" panose="020B0604020202020204" pitchFamily="34" charset="0"/>
            </a:endParaRPr>
          </a:p>
        </p:txBody>
      </p:sp>
      <p:sp>
        <p:nvSpPr>
          <p:cNvPr id="31749" name="Text Box 6">
            <a:extLst>
              <a:ext uri="{FF2B5EF4-FFF2-40B4-BE49-F238E27FC236}">
                <a16:creationId xmlns:a16="http://schemas.microsoft.com/office/drawing/2014/main" id="{4B242D39-1C6D-524F-939F-BA6F0E098ECA}"/>
              </a:ext>
            </a:extLst>
          </p:cNvPr>
          <p:cNvSpPr txBox="1">
            <a:spLocks noChangeArrowheads="1"/>
          </p:cNvSpPr>
          <p:nvPr/>
        </p:nvSpPr>
        <p:spPr bwMode="auto">
          <a:xfrm>
            <a:off x="5724525" y="-26988"/>
            <a:ext cx="2303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eaLnBrk="1" hangingPunct="1">
              <a:spcBef>
                <a:spcPct val="50000"/>
              </a:spcBef>
              <a:buFontTx/>
              <a:buNone/>
            </a:pPr>
            <a:r>
              <a:rPr lang="en-GB" altLang="en-US" sz="1600" b="1">
                <a:solidFill>
                  <a:srgbClr val="00B050"/>
                </a:solidFill>
                <a:latin typeface="Arial" panose="020B0604020202020204" pitchFamily="34" charset="0"/>
              </a:rPr>
              <a:t>Subset of On-Going</a:t>
            </a:r>
            <a:endParaRPr lang="en-US" altLang="en-US" sz="1600" b="1">
              <a:solidFill>
                <a:srgbClr val="00B050"/>
              </a:solidFill>
              <a:latin typeface="Arial" panose="020B0604020202020204" pitchFamily="34" charset="0"/>
            </a:endParaRPr>
          </a:p>
        </p:txBody>
      </p:sp>
      <p:pic>
        <p:nvPicPr>
          <p:cNvPr id="9" name="Picture 8" descr="Screen shot 2013-02-18 at 4.21.42 PM.png">
            <a:extLst>
              <a:ext uri="{FF2B5EF4-FFF2-40B4-BE49-F238E27FC236}">
                <a16:creationId xmlns:a16="http://schemas.microsoft.com/office/drawing/2014/main" id="{EDE83DB1-0358-3647-88FA-56F6BDD01A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6613" y="1173163"/>
            <a:ext cx="2159000"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424302A-2D3C-6145-A7EB-056890524220}"/>
              </a:ext>
            </a:extLst>
          </p:cNvPr>
          <p:cNvSpPr txBox="1">
            <a:spLocks noChangeArrowheads="1"/>
          </p:cNvSpPr>
          <p:nvPr/>
        </p:nvSpPr>
        <p:spPr bwMode="auto">
          <a:xfrm>
            <a:off x="2124075" y="4292600"/>
            <a:ext cx="4348163" cy="10779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lgn="ctr">
              <a:spcBef>
                <a:spcPct val="0"/>
              </a:spcBef>
              <a:buFontTx/>
              <a:buNone/>
            </a:pPr>
            <a:r>
              <a:rPr lang="en-US" altLang="en-US" sz="3200">
                <a:solidFill>
                  <a:srgbClr val="FFFF00"/>
                </a:solidFill>
                <a:latin typeface="Arial" panose="020B0604020202020204" pitchFamily="34" charset="0"/>
              </a:rPr>
              <a:t>Examples used throughout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EA3C1642-866D-684B-9F93-EF37B2A5FB56}"/>
              </a:ext>
            </a:extLst>
          </p:cNvPr>
          <p:cNvSpPr>
            <a:spLocks noGrp="1" noChangeArrowheads="1"/>
          </p:cNvSpPr>
          <p:nvPr>
            <p:ph type="title"/>
          </p:nvPr>
        </p:nvSpPr>
        <p:spPr>
          <a:xfrm>
            <a:off x="468313" y="-17463"/>
            <a:ext cx="8229600" cy="854076"/>
          </a:xfrm>
        </p:spPr>
        <p:txBody>
          <a:bodyPr/>
          <a:lstStyle/>
          <a:p>
            <a:pPr algn="ctr"/>
            <a:r>
              <a:rPr lang="en-US" altLang="en-US" sz="3200">
                <a:solidFill>
                  <a:schemeClr val="tx1"/>
                </a:solidFill>
              </a:rPr>
              <a:t>Course Contents</a:t>
            </a:r>
          </a:p>
        </p:txBody>
      </p:sp>
      <p:sp>
        <p:nvSpPr>
          <p:cNvPr id="35842" name="Rectangle 8">
            <a:extLst>
              <a:ext uri="{FF2B5EF4-FFF2-40B4-BE49-F238E27FC236}">
                <a16:creationId xmlns:a16="http://schemas.microsoft.com/office/drawing/2014/main" id="{A5A5CE71-19DC-A545-883E-E0076FACF061}"/>
              </a:ext>
            </a:extLst>
          </p:cNvPr>
          <p:cNvSpPr txBox="1">
            <a:spLocks noChangeArrowheads="1"/>
          </p:cNvSpPr>
          <p:nvPr/>
        </p:nvSpPr>
        <p:spPr bwMode="auto">
          <a:xfrm>
            <a:off x="107950" y="765175"/>
            <a:ext cx="90360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bg1"/>
                </a:solidFill>
                <a:latin typeface="MS Reference Sans Serif" panose="020B0604030504040204" pitchFamily="34" charset="0"/>
                <a:ea typeface="ＭＳ Ｐゴシック" panose="020B0600070205080204" pitchFamily="34" charset="-128"/>
              </a:defRPr>
            </a:lvl1pPr>
            <a:lvl2pPr marL="742950" indent="-285750">
              <a:spcBef>
                <a:spcPct val="20000"/>
              </a:spcBef>
              <a:buChar char="–"/>
              <a:defRPr sz="2400">
                <a:solidFill>
                  <a:schemeClr val="bg1"/>
                </a:solidFill>
                <a:latin typeface="MS Reference Sans Serif" panose="020B0604030504040204" pitchFamily="34" charset="0"/>
                <a:ea typeface="ＭＳ Ｐゴシック" panose="020B0600070205080204" pitchFamily="34" charset="-128"/>
              </a:defRPr>
            </a:lvl2pPr>
            <a:lvl3pPr marL="1143000" indent="-228600">
              <a:spcBef>
                <a:spcPct val="20000"/>
              </a:spcBef>
              <a:buChar char="•"/>
              <a:defRPr sz="2000">
                <a:solidFill>
                  <a:schemeClr val="bg1"/>
                </a:solidFill>
                <a:latin typeface="MS Reference Sans Serif" panose="020B0604030504040204" pitchFamily="34" charset="0"/>
                <a:ea typeface="ＭＳ Ｐゴシック" panose="020B0600070205080204" pitchFamily="34" charset="-128"/>
              </a:defRPr>
            </a:lvl3pPr>
            <a:lvl4pPr marL="16002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4pPr>
            <a:lvl5pPr marL="2057400" indent="-228600">
              <a:spcBef>
                <a:spcPct val="20000"/>
              </a:spcBef>
              <a:buChar char="»"/>
              <a:defRPr>
                <a:solidFill>
                  <a:schemeClr val="bg1"/>
                </a:solidFill>
                <a:latin typeface="MS Reference Sans Serif"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bg1"/>
                </a:solidFill>
                <a:latin typeface="MS Reference Sans Serif" panose="020B0604030504040204" pitchFamily="34" charset="0"/>
                <a:ea typeface="ＭＳ Ｐゴシック" panose="020B0600070205080204" pitchFamily="34" charset="-128"/>
              </a:defRPr>
            </a:lvl9pPr>
          </a:lstStyle>
          <a:p>
            <a:pPr>
              <a:defRPr/>
            </a:pPr>
            <a:r>
              <a:rPr lang="en-US" altLang="en-US" sz="2400" dirty="0">
                <a:solidFill>
                  <a:srgbClr val="000000"/>
                </a:solidFill>
              </a:rPr>
              <a:t>Lectures 1 &amp; 2  - 6</a:t>
            </a:r>
            <a:r>
              <a:rPr lang="en-US" altLang="en-US" sz="2400" baseline="30000" dirty="0">
                <a:solidFill>
                  <a:srgbClr val="000000"/>
                </a:solidFill>
              </a:rPr>
              <a:t>th</a:t>
            </a:r>
            <a:r>
              <a:rPr lang="en-US" altLang="en-US" sz="2400" dirty="0">
                <a:solidFill>
                  <a:srgbClr val="000000"/>
                </a:solidFill>
              </a:rPr>
              <a:t> March</a:t>
            </a:r>
          </a:p>
          <a:p>
            <a:pPr lvl="1">
              <a:defRPr/>
            </a:pPr>
            <a:r>
              <a:rPr lang="en-US" altLang="en-US" sz="1800" dirty="0">
                <a:solidFill>
                  <a:srgbClr val="000000"/>
                </a:solidFill>
              </a:rPr>
              <a:t>Information Session &amp; How we got here (Distributed Systems, Grid…)</a:t>
            </a:r>
          </a:p>
          <a:p>
            <a:pPr lvl="2">
              <a:defRPr/>
            </a:pPr>
            <a:r>
              <a:rPr lang="en-US" altLang="en-US" sz="1400" dirty="0">
                <a:solidFill>
                  <a:srgbClr val="000000"/>
                </a:solidFill>
              </a:rPr>
              <a:t>Richard Sinnott</a:t>
            </a:r>
          </a:p>
          <a:p>
            <a:pPr>
              <a:defRPr/>
            </a:pPr>
            <a:r>
              <a:rPr lang="en-US" altLang="en-US" sz="2400" dirty="0">
                <a:solidFill>
                  <a:srgbClr val="000000"/>
                </a:solidFill>
              </a:rPr>
              <a:t>Lectures 3 &amp; 4 – 13</a:t>
            </a:r>
            <a:r>
              <a:rPr lang="en-US" altLang="en-US" sz="2400" baseline="30000" dirty="0">
                <a:solidFill>
                  <a:srgbClr val="000000"/>
                </a:solidFill>
              </a:rPr>
              <a:t>th</a:t>
            </a:r>
            <a:r>
              <a:rPr lang="en-US" altLang="en-US" sz="2400" dirty="0">
                <a:solidFill>
                  <a:srgbClr val="000000"/>
                </a:solidFill>
              </a:rPr>
              <a:t> March</a:t>
            </a:r>
          </a:p>
          <a:p>
            <a:pPr lvl="1">
              <a:defRPr/>
            </a:pPr>
            <a:r>
              <a:rPr lang="en-US" altLang="en-US" sz="1800" dirty="0">
                <a:solidFill>
                  <a:srgbClr val="000000"/>
                </a:solidFill>
              </a:rPr>
              <a:t>Domain Drivers – tour of some big data projects</a:t>
            </a:r>
          </a:p>
          <a:p>
            <a:pPr lvl="2">
              <a:defRPr/>
            </a:pPr>
            <a:r>
              <a:rPr lang="en-US" altLang="en-US" sz="1400" dirty="0">
                <a:solidFill>
                  <a:srgbClr val="000000"/>
                </a:solidFill>
              </a:rPr>
              <a:t>Richard Sinnott</a:t>
            </a:r>
          </a:p>
          <a:p>
            <a:pPr>
              <a:defRPr/>
            </a:pPr>
            <a:r>
              <a:rPr lang="en-US" altLang="en-US" sz="2400" dirty="0">
                <a:solidFill>
                  <a:srgbClr val="000000"/>
                </a:solidFill>
              </a:rPr>
              <a:t>Lectures 5 &amp; 6 – 20</a:t>
            </a:r>
            <a:r>
              <a:rPr lang="en-US" altLang="en-US" sz="2400" baseline="30000" dirty="0">
                <a:solidFill>
                  <a:srgbClr val="000000"/>
                </a:solidFill>
              </a:rPr>
              <a:t>th</a:t>
            </a:r>
            <a:r>
              <a:rPr lang="en-US" altLang="en-US" sz="2400" dirty="0">
                <a:solidFill>
                  <a:srgbClr val="000000"/>
                </a:solidFill>
              </a:rPr>
              <a:t> March</a:t>
            </a:r>
          </a:p>
          <a:p>
            <a:pPr lvl="1">
              <a:defRPr/>
            </a:pPr>
            <a:r>
              <a:rPr lang="en-US" altLang="en-US" sz="1800" dirty="0">
                <a:solidFill>
                  <a:srgbClr val="000000"/>
                </a:solidFill>
              </a:rPr>
              <a:t>Parallel Systems, Distributed Computing and HPC/HTC</a:t>
            </a:r>
          </a:p>
          <a:p>
            <a:pPr lvl="2">
              <a:defRPr/>
            </a:pPr>
            <a:r>
              <a:rPr lang="en-US" altLang="en-US" sz="1400" dirty="0">
                <a:solidFill>
                  <a:srgbClr val="000000"/>
                </a:solidFill>
              </a:rPr>
              <a:t>Richard Sinnott </a:t>
            </a:r>
          </a:p>
          <a:p>
            <a:pPr marL="114300" indent="0" algn="ctr">
              <a:buFontTx/>
              <a:buNone/>
              <a:defRPr/>
            </a:pPr>
            <a:r>
              <a:rPr lang="en-US" altLang="en-US" sz="2000" dirty="0">
                <a:solidFill>
                  <a:srgbClr val="FF0000"/>
                </a:solidFill>
              </a:rPr>
              <a:t>(First assignment handed out!!!)</a:t>
            </a:r>
          </a:p>
          <a:p>
            <a:pPr>
              <a:defRPr/>
            </a:pPr>
            <a:r>
              <a:rPr lang="en-US" altLang="en-US" sz="2400" dirty="0">
                <a:solidFill>
                  <a:srgbClr val="000000"/>
                </a:solidFill>
              </a:rPr>
              <a:t>Lectures 7 &amp; 8 – 27</a:t>
            </a:r>
            <a:r>
              <a:rPr lang="en-US" altLang="en-US" sz="2400" baseline="30000" dirty="0">
                <a:solidFill>
                  <a:srgbClr val="000000"/>
                </a:solidFill>
              </a:rPr>
              <a:t>th</a:t>
            </a:r>
            <a:r>
              <a:rPr lang="en-US" altLang="en-US" sz="2400" dirty="0">
                <a:solidFill>
                  <a:srgbClr val="000000"/>
                </a:solidFill>
              </a:rPr>
              <a:t> March</a:t>
            </a:r>
          </a:p>
          <a:p>
            <a:pPr lvl="1">
              <a:defRPr/>
            </a:pPr>
            <a:r>
              <a:rPr lang="en-US" altLang="en-US" sz="1800" dirty="0">
                <a:solidFill>
                  <a:srgbClr val="000000"/>
                </a:solidFill>
              </a:rPr>
              <a:t>HPC @ </a:t>
            </a:r>
            <a:r>
              <a:rPr lang="en-US" altLang="en-US" sz="1800" dirty="0" err="1">
                <a:solidFill>
                  <a:srgbClr val="000000"/>
                </a:solidFill>
              </a:rPr>
              <a:t>UniMelb</a:t>
            </a:r>
            <a:r>
              <a:rPr lang="en-US" altLang="en-US" sz="1800" dirty="0">
                <a:solidFill>
                  <a:srgbClr val="000000"/>
                </a:solidFill>
              </a:rPr>
              <a:t> and Practicalities of HPC/HTC </a:t>
            </a:r>
          </a:p>
          <a:p>
            <a:pPr lvl="2">
              <a:defRPr/>
            </a:pPr>
            <a:r>
              <a:rPr lang="en-US" altLang="en-US" sz="1400" dirty="0">
                <a:solidFill>
                  <a:srgbClr val="000000"/>
                </a:solidFill>
              </a:rPr>
              <a:t>Richard Sinnott, </a:t>
            </a:r>
            <a:r>
              <a:rPr lang="en-US" altLang="en-US" sz="1400" dirty="0">
                <a:solidFill>
                  <a:srgbClr val="333399"/>
                </a:solidFill>
              </a:rPr>
              <a:t>Lev Lafayette </a:t>
            </a:r>
            <a:r>
              <a:rPr lang="en-US" altLang="en-US" sz="1400" dirty="0">
                <a:solidFill>
                  <a:srgbClr val="FF6600"/>
                </a:solidFill>
              </a:rPr>
              <a:t>&amp; Farzad Khodadadi</a:t>
            </a:r>
          </a:p>
          <a:p>
            <a:pPr lvl="2">
              <a:defRPr/>
            </a:pPr>
            <a:r>
              <a:rPr lang="en-US" altLang="en-US" sz="1400" dirty="0">
                <a:solidFill>
                  <a:schemeClr val="accent2"/>
                </a:solidFill>
              </a:rPr>
              <a:t>Linux and HPC practicalities and welcome to Spartan!!!</a:t>
            </a:r>
          </a:p>
          <a:p>
            <a:pPr lvl="2">
              <a:defRPr/>
            </a:pPr>
            <a:r>
              <a:rPr lang="en-US" altLang="en-US" sz="1400" dirty="0">
                <a:solidFill>
                  <a:srgbClr val="FF6600"/>
                </a:solidFill>
              </a:rPr>
              <a:t>Using mpi4py workshop</a:t>
            </a:r>
            <a:endParaRPr lang="en-US" altLang="en-US" dirty="0">
              <a:solidFill>
                <a:srgbClr val="FF0000"/>
              </a:solidFill>
            </a:endParaRPr>
          </a:p>
          <a:p>
            <a:pPr algn="ctr">
              <a:buFontTx/>
              <a:buNone/>
              <a:defRPr/>
            </a:pPr>
            <a:r>
              <a:rPr lang="en-US" altLang="en-US" sz="2000" dirty="0">
                <a:solidFill>
                  <a:srgbClr val="FF0000"/>
                </a:solidFill>
              </a:rPr>
              <a:t>Warning SPARTAN &amp; volume students!!!</a:t>
            </a:r>
          </a:p>
          <a:p>
            <a:pPr algn="ctr">
              <a:buFontTx/>
              <a:buNone/>
              <a:defRPr/>
            </a:pPr>
            <a:r>
              <a:rPr lang="en-US" altLang="en-US" sz="2000" dirty="0">
                <a:solidFill>
                  <a:srgbClr val="FF0000"/>
                </a:solidFill>
              </a:rPr>
              <a:t>Team of two for assignment!!!</a:t>
            </a:r>
          </a:p>
        </p:txBody>
      </p:sp>
    </p:spTree>
  </p:cSld>
  <p:clrMapOvr>
    <a:masterClrMapping/>
  </p:clrMapOvr>
</p:sld>
</file>

<file path=ppt/theme/theme1.xml><?xml version="1.0" encoding="utf-8"?>
<a:theme xmlns:a="http://schemas.openxmlformats.org/drawingml/2006/main" name="MRO-2010-blue">
  <a:themeElements>
    <a:clrScheme name="MRO-2010-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RO-2010-blue">
      <a:majorFont>
        <a:latin typeface="MS Reference Sans Serif"/>
        <a:ea typeface="ＭＳ Ｐゴシック"/>
        <a:cs typeface=""/>
      </a:majorFont>
      <a:minorFont>
        <a:latin typeface="MS Reference Sans Serif"/>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RO-2010-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RO-2010-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RO-2010-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RO-2010-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RO-2010-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RO-2010-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RO-2010-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RO-2010-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RO-2010-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RO-2010-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RO-2010-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RO-2010-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MRO-2010-blue</Template>
  <TotalTime>10472</TotalTime>
  <Words>3990</Words>
  <Application>Microsoft Macintosh PowerPoint</Application>
  <PresentationFormat>On-screen Show (4:3)</PresentationFormat>
  <Paragraphs>725</Paragraphs>
  <Slides>56</Slides>
  <Notes>37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Arial</vt:lpstr>
      <vt:lpstr>ＭＳ Ｐゴシック</vt:lpstr>
      <vt:lpstr>MS Reference Sans Serif</vt:lpstr>
      <vt:lpstr>Calibri</vt:lpstr>
      <vt:lpstr>宋体</vt:lpstr>
      <vt:lpstr>Comic Sans MS</vt:lpstr>
      <vt:lpstr>Times New Roman</vt:lpstr>
      <vt:lpstr>Univers</vt:lpstr>
      <vt:lpstr>Tahoma</vt:lpstr>
      <vt:lpstr>Verdana</vt:lpstr>
      <vt:lpstr>MRO-2010-blue</vt:lpstr>
      <vt:lpstr>Custom Design</vt:lpstr>
      <vt:lpstr>Cluster and Cloud Computing – Lecture 1 Professor Richard O. Sinnott  Director, eResearch University of Melbourne rsinnott@unimelb.edu.au </vt:lpstr>
      <vt:lpstr>PowerPoint Presentation</vt:lpstr>
      <vt:lpstr>Richard</vt:lpstr>
      <vt:lpstr>PowerPoint Presentation</vt:lpstr>
      <vt:lpstr>Farzad</vt:lpstr>
      <vt:lpstr>Yao Pan</vt:lpstr>
      <vt:lpstr>Melbourne eResearch Group (http://eresearch.unimelb.edu.au)  </vt:lpstr>
      <vt:lpstr>PowerPoint Presentation</vt:lpstr>
      <vt:lpstr>Course Contents</vt:lpstr>
      <vt:lpstr>Course Contents</vt:lpstr>
      <vt:lpstr>Course Contents… ctd</vt:lpstr>
      <vt:lpstr>Course Contents… ctd</vt:lpstr>
      <vt:lpstr>At the end of the course….</vt:lpstr>
      <vt:lpstr>Lecture Slides</vt:lpstr>
      <vt:lpstr>Course Assessment</vt:lpstr>
      <vt:lpstr>Assessments</vt:lpstr>
      <vt:lpstr>Computational Resources</vt:lpstr>
      <vt:lpstr>Workshops…?</vt:lpstr>
      <vt:lpstr>Student Evaluation Survey</vt:lpstr>
      <vt:lpstr>Questions?</vt:lpstr>
      <vt:lpstr>The Buzz</vt:lpstr>
      <vt:lpstr>The not so long ago buzz…</vt:lpstr>
      <vt:lpstr>The latest buzz…</vt:lpstr>
      <vt:lpstr>The cycles we go through…</vt:lpstr>
      <vt:lpstr>The Hype Cycle… (Gartner 2015)</vt:lpstr>
      <vt:lpstr>Not just IT trends…</vt:lpstr>
      <vt:lpstr>Lessons…</vt:lpstr>
      <vt:lpstr>Computing and Communication Technologies (r)evolution: 1960-…!</vt:lpstr>
      <vt:lpstr>Cloud Computing….</vt:lpstr>
      <vt:lpstr>Cloud Computing….</vt:lpstr>
      <vt:lpstr>Cloud Characteristics</vt:lpstr>
      <vt:lpstr>Cloud Computing….</vt:lpstr>
      <vt:lpstr>Break…?</vt:lpstr>
      <vt:lpstr>In the beginning….</vt:lpstr>
      <vt:lpstr>Distributed Systems - A Very Brief History</vt:lpstr>
      <vt:lpstr>Key distributed systems focus mid-90s</vt:lpstr>
      <vt:lpstr>Challenges of earlier distributed (networked) system implementations</vt:lpstr>
      <vt:lpstr>Distributed Systems History…ctd</vt:lpstr>
      <vt:lpstr>e-Science and the Grid</vt:lpstr>
      <vt:lpstr>The Grid Metaphor</vt:lpstr>
      <vt:lpstr>Overcoming heterogeneity…</vt:lpstr>
      <vt:lpstr>Typical (Compute) Grid Architecture</vt:lpstr>
      <vt:lpstr>Grid Standards</vt:lpstr>
      <vt:lpstr>Grid Technologies… (~2002+)</vt:lpstr>
      <vt:lpstr>Grid Technologies… (~2004+)</vt:lpstr>
      <vt:lpstr>Grid Technologies… (~2009+)</vt:lpstr>
      <vt:lpstr>Flux of Web Service Standards (simplified!!!)</vt:lpstr>
      <vt:lpstr>The nice thing about standards is that you have so many to choose from…</vt:lpstr>
      <vt:lpstr>The UK Grid Ecosystem</vt:lpstr>
      <vt:lpstr>How hard can a compute Grid be…?</vt:lpstr>
      <vt:lpstr>Fragility of it all…</vt:lpstr>
      <vt:lpstr>Other Challenges</vt:lpstr>
      <vt:lpstr>Doom and gloom…!?!?</vt:lpstr>
      <vt:lpstr>High Energy Physics?</vt:lpstr>
      <vt:lpstr>My philosophy since…</vt:lpstr>
      <vt:lpstr>Questions?  </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Jane</dc:creator>
  <cp:lastModifiedBy>Richard Sinnott</cp:lastModifiedBy>
  <cp:revision>409</cp:revision>
  <cp:lastPrinted>2019-03-04T09:21:39Z</cp:lastPrinted>
  <dcterms:created xsi:type="dcterms:W3CDTF">2010-01-18T06:33:22Z</dcterms:created>
  <dcterms:modified xsi:type="dcterms:W3CDTF">2019-03-04T10:15:42Z</dcterms:modified>
</cp:coreProperties>
</file>